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61" r:id="rId2"/>
    <p:sldId id="300" r:id="rId3"/>
    <p:sldId id="305" r:id="rId4"/>
    <p:sldId id="277" r:id="rId5"/>
    <p:sldId id="297" r:id="rId6"/>
    <p:sldId id="298" r:id="rId7"/>
    <p:sldId id="265" r:id="rId8"/>
    <p:sldId id="293" r:id="rId9"/>
    <p:sldId id="299" r:id="rId10"/>
    <p:sldId id="303" r:id="rId11"/>
    <p:sldId id="307" r:id="rId12"/>
    <p:sldId id="310" r:id="rId13"/>
    <p:sldId id="306" r:id="rId14"/>
    <p:sldId id="292" r:id="rId15"/>
    <p:sldId id="278" r:id="rId16"/>
    <p:sldId id="308" r:id="rId17"/>
    <p:sldId id="309" r:id="rId18"/>
  </p:sldIdLst>
  <p:sldSz cx="7315200" cy="9601200"/>
  <p:notesSz cx="6985000" cy="9283700"/>
  <p:defaultTextStyle>
    <a:defPPr>
      <a:defRPr lang="en-US"/>
    </a:defPPr>
    <a:lvl1pPr algn="l" rtl="0" fontAlgn="base">
      <a:spcBef>
        <a:spcPct val="0"/>
      </a:spcBef>
      <a:spcAft>
        <a:spcPct val="0"/>
      </a:spcAft>
      <a:defRPr sz="1500" b="1" kern="1200">
        <a:solidFill>
          <a:schemeClr val="tx1"/>
        </a:solidFill>
        <a:latin typeface="Arial" charset="0"/>
        <a:ea typeface="+mn-ea"/>
        <a:cs typeface="Arial" charset="0"/>
      </a:defRPr>
    </a:lvl1pPr>
    <a:lvl2pPr marL="457200" algn="l" rtl="0" fontAlgn="base">
      <a:spcBef>
        <a:spcPct val="0"/>
      </a:spcBef>
      <a:spcAft>
        <a:spcPct val="0"/>
      </a:spcAft>
      <a:defRPr sz="1500" b="1" kern="1200">
        <a:solidFill>
          <a:schemeClr val="tx1"/>
        </a:solidFill>
        <a:latin typeface="Arial" charset="0"/>
        <a:ea typeface="+mn-ea"/>
        <a:cs typeface="Arial" charset="0"/>
      </a:defRPr>
    </a:lvl2pPr>
    <a:lvl3pPr marL="914400" algn="l" rtl="0" fontAlgn="base">
      <a:spcBef>
        <a:spcPct val="0"/>
      </a:spcBef>
      <a:spcAft>
        <a:spcPct val="0"/>
      </a:spcAft>
      <a:defRPr sz="1500" b="1" kern="1200">
        <a:solidFill>
          <a:schemeClr val="tx1"/>
        </a:solidFill>
        <a:latin typeface="Arial" charset="0"/>
        <a:ea typeface="+mn-ea"/>
        <a:cs typeface="Arial" charset="0"/>
      </a:defRPr>
    </a:lvl3pPr>
    <a:lvl4pPr marL="1371600" algn="l" rtl="0" fontAlgn="base">
      <a:spcBef>
        <a:spcPct val="0"/>
      </a:spcBef>
      <a:spcAft>
        <a:spcPct val="0"/>
      </a:spcAft>
      <a:defRPr sz="1500" b="1" kern="1200">
        <a:solidFill>
          <a:schemeClr val="tx1"/>
        </a:solidFill>
        <a:latin typeface="Arial" charset="0"/>
        <a:ea typeface="+mn-ea"/>
        <a:cs typeface="Arial" charset="0"/>
      </a:defRPr>
    </a:lvl4pPr>
    <a:lvl5pPr marL="1828800" algn="l" rtl="0" fontAlgn="base">
      <a:spcBef>
        <a:spcPct val="0"/>
      </a:spcBef>
      <a:spcAft>
        <a:spcPct val="0"/>
      </a:spcAft>
      <a:defRPr sz="1500" b="1" kern="1200">
        <a:solidFill>
          <a:schemeClr val="tx1"/>
        </a:solidFill>
        <a:latin typeface="Arial" charset="0"/>
        <a:ea typeface="+mn-ea"/>
        <a:cs typeface="Arial" charset="0"/>
      </a:defRPr>
    </a:lvl5pPr>
    <a:lvl6pPr marL="2286000" algn="l" defTabSz="914400" rtl="0" eaLnBrk="1" latinLnBrk="0" hangingPunct="1">
      <a:defRPr sz="1500" b="1" kern="1200">
        <a:solidFill>
          <a:schemeClr val="tx1"/>
        </a:solidFill>
        <a:latin typeface="Arial" charset="0"/>
        <a:ea typeface="+mn-ea"/>
        <a:cs typeface="Arial" charset="0"/>
      </a:defRPr>
    </a:lvl6pPr>
    <a:lvl7pPr marL="2743200" algn="l" defTabSz="914400" rtl="0" eaLnBrk="1" latinLnBrk="0" hangingPunct="1">
      <a:defRPr sz="1500" b="1" kern="1200">
        <a:solidFill>
          <a:schemeClr val="tx1"/>
        </a:solidFill>
        <a:latin typeface="Arial" charset="0"/>
        <a:ea typeface="+mn-ea"/>
        <a:cs typeface="Arial" charset="0"/>
      </a:defRPr>
    </a:lvl7pPr>
    <a:lvl8pPr marL="3200400" algn="l" defTabSz="914400" rtl="0" eaLnBrk="1" latinLnBrk="0" hangingPunct="1">
      <a:defRPr sz="1500" b="1" kern="1200">
        <a:solidFill>
          <a:schemeClr val="tx1"/>
        </a:solidFill>
        <a:latin typeface="Arial" charset="0"/>
        <a:ea typeface="+mn-ea"/>
        <a:cs typeface="Arial" charset="0"/>
      </a:defRPr>
    </a:lvl8pPr>
    <a:lvl9pPr marL="3657600" algn="l" defTabSz="914400" rtl="0" eaLnBrk="1" latinLnBrk="0" hangingPunct="1">
      <a:defRPr sz="1500"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67" autoAdjust="0"/>
    <p:restoredTop sz="94639" autoAdjust="0"/>
  </p:normalViewPr>
  <p:slideViewPr>
    <p:cSldViewPr>
      <p:cViewPr>
        <p:scale>
          <a:sx n="120" d="100"/>
          <a:sy n="120" d="100"/>
        </p:scale>
        <p:origin x="-2508" y="-30"/>
      </p:cViewPr>
      <p:guideLst>
        <p:guide orient="horz" pos="3024"/>
        <p:guide pos="230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56323" name="Rectangle 3"/>
          <p:cNvSpPr>
            <a:spLocks noGrp="1" noChangeArrowheads="1"/>
          </p:cNvSpPr>
          <p:nvPr>
            <p:ph type="dt" sz="quarter"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56324" name="Rectangle 4"/>
          <p:cNvSpPr>
            <a:spLocks noGrp="1" noChangeArrowheads="1"/>
          </p:cNvSpPr>
          <p:nvPr>
            <p:ph type="ftr" sz="quarter" idx="2"/>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56325" name="Rectangle 5"/>
          <p:cNvSpPr>
            <a:spLocks noGrp="1" noChangeArrowheads="1"/>
          </p:cNvSpPr>
          <p:nvPr>
            <p:ph type="sldNum" sz="quarter" idx="3"/>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080973A0-0314-40D9-8222-CAF7A3A76826}" type="slidenum">
              <a:rPr lang="en-US"/>
              <a:pPr>
                <a:defRPr/>
              </a:pPr>
              <a:t>‹#›</a:t>
            </a:fld>
            <a:endParaRPr lang="en-US"/>
          </a:p>
        </p:txBody>
      </p:sp>
    </p:spTree>
    <p:extLst>
      <p:ext uri="{BB962C8B-B14F-4D97-AF65-F5344CB8AC3E}">
        <p14:creationId xmlns:p14="http://schemas.microsoft.com/office/powerpoint/2010/main" val="41527704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1"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l">
              <a:defRPr sz="1200" b="0"/>
            </a:lvl1pPr>
          </a:lstStyle>
          <a:p>
            <a:pPr>
              <a:defRPr/>
            </a:pPr>
            <a:endParaRPr lang="en-US"/>
          </a:p>
        </p:txBody>
      </p:sp>
      <p:sp>
        <p:nvSpPr>
          <p:cNvPr id="32771" name="Rectangle 3"/>
          <p:cNvSpPr>
            <a:spLocks noGrp="1" noChangeArrowheads="1"/>
          </p:cNvSpPr>
          <p:nvPr>
            <p:ph type="dt" idx="1"/>
          </p:nvPr>
        </p:nvSpPr>
        <p:spPr bwMode="auto">
          <a:xfrm>
            <a:off x="3956794" y="0"/>
            <a:ext cx="3026622" cy="465138"/>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lvl1pPr algn="r">
              <a:defRPr sz="1200" b="0"/>
            </a:lvl1pPr>
          </a:lstStyle>
          <a:p>
            <a:pPr>
              <a:defRPr/>
            </a:pPr>
            <a:endParaRPr lang="en-US"/>
          </a:p>
        </p:txBody>
      </p:sp>
      <p:sp>
        <p:nvSpPr>
          <p:cNvPr id="15364" name="Rectangle 4"/>
          <p:cNvSpPr>
            <a:spLocks noGrp="1" noRot="1" noChangeAspect="1" noChangeArrowheads="1" noTextEdit="1"/>
          </p:cNvSpPr>
          <p:nvPr>
            <p:ph type="sldImg" idx="2"/>
          </p:nvPr>
        </p:nvSpPr>
        <p:spPr bwMode="auto">
          <a:xfrm>
            <a:off x="2166938" y="695325"/>
            <a:ext cx="2651125" cy="3481388"/>
          </a:xfrm>
          <a:prstGeom prst="rect">
            <a:avLst/>
          </a:prstGeom>
          <a:noFill/>
          <a:ln w="9525">
            <a:solidFill>
              <a:srgbClr val="000000"/>
            </a:solidFill>
            <a:miter lim="800000"/>
            <a:headEnd/>
            <a:tailEnd/>
          </a:ln>
        </p:spPr>
      </p:sp>
      <p:sp>
        <p:nvSpPr>
          <p:cNvPr id="32773" name="Rectangle 5"/>
          <p:cNvSpPr>
            <a:spLocks noGrp="1" noChangeArrowheads="1"/>
          </p:cNvSpPr>
          <p:nvPr>
            <p:ph type="body" sz="quarter" idx="3"/>
          </p:nvPr>
        </p:nvSpPr>
        <p:spPr bwMode="auto">
          <a:xfrm>
            <a:off x="698818" y="4410075"/>
            <a:ext cx="5587366" cy="4178300"/>
          </a:xfrm>
          <a:prstGeom prst="rect">
            <a:avLst/>
          </a:prstGeom>
          <a:noFill/>
          <a:ln w="9525">
            <a:noFill/>
            <a:miter lim="800000"/>
            <a:headEnd/>
            <a:tailEnd/>
          </a:ln>
          <a:effectLst/>
        </p:spPr>
        <p:txBody>
          <a:bodyPr vert="horz" wrap="square" lIns="91496" tIns="45748" rIns="91496" bIns="4574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2774" name="Rectangle 6"/>
          <p:cNvSpPr>
            <a:spLocks noGrp="1" noChangeArrowheads="1"/>
          </p:cNvSpPr>
          <p:nvPr>
            <p:ph type="ftr" sz="quarter" idx="4"/>
          </p:nvPr>
        </p:nvSpPr>
        <p:spPr bwMode="auto">
          <a:xfrm>
            <a:off x="1"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l">
              <a:defRPr sz="1200" b="0"/>
            </a:lvl1pPr>
          </a:lstStyle>
          <a:p>
            <a:pPr>
              <a:defRPr/>
            </a:pPr>
            <a:endParaRPr lang="en-US"/>
          </a:p>
        </p:txBody>
      </p:sp>
      <p:sp>
        <p:nvSpPr>
          <p:cNvPr id="32775" name="Rectangle 7"/>
          <p:cNvSpPr>
            <a:spLocks noGrp="1" noChangeArrowheads="1"/>
          </p:cNvSpPr>
          <p:nvPr>
            <p:ph type="sldNum" sz="quarter" idx="5"/>
          </p:nvPr>
        </p:nvSpPr>
        <p:spPr bwMode="auto">
          <a:xfrm>
            <a:off x="3956794" y="8816975"/>
            <a:ext cx="3026622" cy="465138"/>
          </a:xfrm>
          <a:prstGeom prst="rect">
            <a:avLst/>
          </a:prstGeom>
          <a:noFill/>
          <a:ln w="9525">
            <a:noFill/>
            <a:miter lim="800000"/>
            <a:headEnd/>
            <a:tailEnd/>
          </a:ln>
          <a:effectLst/>
        </p:spPr>
        <p:txBody>
          <a:bodyPr vert="horz" wrap="square" lIns="91496" tIns="45748" rIns="91496" bIns="45748" numCol="1" anchor="b" anchorCtr="0" compatLnSpc="1">
            <a:prstTxWarp prst="textNoShape">
              <a:avLst/>
            </a:prstTxWarp>
          </a:bodyPr>
          <a:lstStyle>
            <a:lvl1pPr algn="r">
              <a:defRPr sz="1200" b="0"/>
            </a:lvl1pPr>
          </a:lstStyle>
          <a:p>
            <a:pPr>
              <a:defRPr/>
            </a:pPr>
            <a:fld id="{479AC776-80F3-41EA-89B2-D4AF591B1990}" type="slidenum">
              <a:rPr lang="en-US"/>
              <a:pPr>
                <a:defRPr/>
              </a:pPr>
              <a:t>‹#›</a:t>
            </a:fld>
            <a:endParaRPr lang="en-US"/>
          </a:p>
        </p:txBody>
      </p:sp>
    </p:spTree>
    <p:extLst>
      <p:ext uri="{BB962C8B-B14F-4D97-AF65-F5344CB8AC3E}">
        <p14:creationId xmlns:p14="http://schemas.microsoft.com/office/powerpoint/2010/main" val="2712796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9AC776-80F3-41EA-89B2-D4AF591B1990}" type="slidenum">
              <a:rPr lang="en-US" smtClean="0"/>
              <a:pPr>
                <a:defRPr/>
              </a:pPr>
              <a:t>5</a:t>
            </a:fld>
            <a:endParaRPr lang="en-US"/>
          </a:p>
        </p:txBody>
      </p:sp>
    </p:spTree>
    <p:extLst>
      <p:ext uri="{BB962C8B-B14F-4D97-AF65-F5344CB8AC3E}">
        <p14:creationId xmlns:p14="http://schemas.microsoft.com/office/powerpoint/2010/main" val="344213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79AC776-80F3-41EA-89B2-D4AF591B1990}"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4421306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18495" y="3915073"/>
            <a:ext cx="4736495" cy="2700338"/>
          </a:xfrm>
        </p:spPr>
        <p:txBody>
          <a:bodyPr/>
          <a:lstStyle/>
          <a:p>
            <a:r>
              <a:rPr lang="en-US" smtClean="0"/>
              <a:t>Click to edit Master title style</a:t>
            </a:r>
            <a:endParaRPr lang="en-US"/>
          </a:p>
        </p:txBody>
      </p:sp>
      <p:sp>
        <p:nvSpPr>
          <p:cNvPr id="3" name="Subtitle 2"/>
          <p:cNvSpPr>
            <a:spLocks noGrp="1"/>
          </p:cNvSpPr>
          <p:nvPr>
            <p:ph type="subTitle" idx="1"/>
          </p:nvPr>
        </p:nvSpPr>
        <p:spPr>
          <a:xfrm>
            <a:off x="835782" y="7140477"/>
            <a:ext cx="3901924" cy="3221236"/>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29AFC6-DF19-495B-9AB6-36B39B1B74A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875A14-F66C-4270-8090-6FF511A11F3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041020" y="506314"/>
            <a:ext cx="1254276" cy="107492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8191" y="506314"/>
            <a:ext cx="3646715" cy="107492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39B5ECB-2E06-44D5-895B-95C5FACBA87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78190" y="506314"/>
            <a:ext cx="5017105" cy="107492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4A5FC02-213A-4E8D-B0D3-765678F7661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2DDD98E-4E61-4D30-875B-C4B56950376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0267" y="8096846"/>
            <a:ext cx="4737705" cy="250448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440267" y="5340251"/>
            <a:ext cx="4737705" cy="2756594"/>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4AB942-184B-4C2C-A445-229FCC3C52F8}"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819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844801" y="2939951"/>
            <a:ext cx="2450495" cy="831562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B7AE6E-1594-476C-BF6E-C9F79332218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8190" y="504229"/>
            <a:ext cx="5017105" cy="2100263"/>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78191" y="2821186"/>
            <a:ext cx="246259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78191" y="3996333"/>
            <a:ext cx="246259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831496" y="2821186"/>
            <a:ext cx="2463800" cy="117514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831496" y="3996333"/>
            <a:ext cx="2463800" cy="7261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C3C19FB-A2F2-47FA-B5CB-E95BBE47B8B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6873211-624A-4B2C-BE8D-B1A603DF231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52E4BBB-E246-4D35-9631-CE29CCA641D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8191" y="502147"/>
            <a:ext cx="1833638" cy="213568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179562" y="502147"/>
            <a:ext cx="3115733" cy="107555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78191" y="2637830"/>
            <a:ext cx="1833638" cy="861982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B93716F-F5EF-4736-A207-EE29A492192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92201" y="8821937"/>
            <a:ext cx="3344333" cy="103971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092201" y="1125141"/>
            <a:ext cx="3344333" cy="75613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092201" y="9861650"/>
            <a:ext cx="3344333" cy="147935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6BCCF-0CE8-49FA-A970-D2B2C5EDCB9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65125" y="385763"/>
            <a:ext cx="6584950" cy="1600200"/>
          </a:xfrm>
          <a:prstGeom prst="rect">
            <a:avLst/>
          </a:prstGeom>
          <a:noFill/>
          <a:ln w="9525">
            <a:noFill/>
            <a:miter lim="800000"/>
            <a:headEnd/>
            <a:tailEnd/>
          </a:ln>
        </p:spPr>
        <p:txBody>
          <a:bodyPr vert="horz" wrap="square" lIns="96661" tIns="48331" rIns="96661" bIns="48331"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65125" y="2239963"/>
            <a:ext cx="6584950" cy="6335712"/>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651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l">
              <a:defRPr b="0"/>
            </a:lvl1pPr>
          </a:lstStyle>
          <a:p>
            <a:pPr>
              <a:defRPr/>
            </a:pPr>
            <a:endParaRPr lang="en-US"/>
          </a:p>
        </p:txBody>
      </p:sp>
      <p:sp>
        <p:nvSpPr>
          <p:cNvPr id="1029" name="Rectangle 5"/>
          <p:cNvSpPr>
            <a:spLocks noGrp="1" noChangeArrowheads="1"/>
          </p:cNvSpPr>
          <p:nvPr>
            <p:ph type="ftr" sz="quarter" idx="3"/>
          </p:nvPr>
        </p:nvSpPr>
        <p:spPr bwMode="auto">
          <a:xfrm>
            <a:off x="2498725" y="8742363"/>
            <a:ext cx="23177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ctr">
              <a:defRPr b="0"/>
            </a:lvl1pPr>
          </a:lstStyle>
          <a:p>
            <a:pPr>
              <a:defRPr/>
            </a:pPr>
            <a:endParaRPr lang="en-US"/>
          </a:p>
        </p:txBody>
      </p:sp>
      <p:sp>
        <p:nvSpPr>
          <p:cNvPr id="1030" name="Rectangle 6"/>
          <p:cNvSpPr>
            <a:spLocks noGrp="1" noChangeArrowheads="1"/>
          </p:cNvSpPr>
          <p:nvPr>
            <p:ph type="sldNum" sz="quarter" idx="4"/>
          </p:nvPr>
        </p:nvSpPr>
        <p:spPr bwMode="auto">
          <a:xfrm>
            <a:off x="5241925" y="8742363"/>
            <a:ext cx="1708150" cy="66675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a:defRPr b="0"/>
            </a:lvl1pPr>
          </a:lstStyle>
          <a:p>
            <a:pPr>
              <a:defRPr/>
            </a:pPr>
            <a:fld id="{A4409EF8-F279-4E03-9251-A7DC938D91E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defTabSz="966788" rtl="0" eaLnBrk="0" fontAlgn="base" hangingPunct="0">
        <a:spcBef>
          <a:spcPct val="0"/>
        </a:spcBef>
        <a:spcAft>
          <a:spcPct val="0"/>
        </a:spcAft>
        <a:defRPr sz="4700">
          <a:solidFill>
            <a:schemeClr val="tx2"/>
          </a:solidFill>
          <a:latin typeface="+mj-lt"/>
          <a:ea typeface="+mj-ea"/>
          <a:cs typeface="+mj-cs"/>
        </a:defRPr>
      </a:lvl1pPr>
      <a:lvl2pPr algn="ctr" defTabSz="966788" rtl="0" eaLnBrk="0" fontAlgn="base" hangingPunct="0">
        <a:spcBef>
          <a:spcPct val="0"/>
        </a:spcBef>
        <a:spcAft>
          <a:spcPct val="0"/>
        </a:spcAft>
        <a:defRPr sz="4700">
          <a:solidFill>
            <a:schemeClr val="tx2"/>
          </a:solidFill>
          <a:latin typeface="Arial" charset="0"/>
          <a:cs typeface="Arial" charset="0"/>
        </a:defRPr>
      </a:lvl2pPr>
      <a:lvl3pPr algn="ctr" defTabSz="966788" rtl="0" eaLnBrk="0" fontAlgn="base" hangingPunct="0">
        <a:spcBef>
          <a:spcPct val="0"/>
        </a:spcBef>
        <a:spcAft>
          <a:spcPct val="0"/>
        </a:spcAft>
        <a:defRPr sz="4700">
          <a:solidFill>
            <a:schemeClr val="tx2"/>
          </a:solidFill>
          <a:latin typeface="Arial" charset="0"/>
          <a:cs typeface="Arial" charset="0"/>
        </a:defRPr>
      </a:lvl3pPr>
      <a:lvl4pPr algn="ctr" defTabSz="966788" rtl="0" eaLnBrk="0" fontAlgn="base" hangingPunct="0">
        <a:spcBef>
          <a:spcPct val="0"/>
        </a:spcBef>
        <a:spcAft>
          <a:spcPct val="0"/>
        </a:spcAft>
        <a:defRPr sz="4700">
          <a:solidFill>
            <a:schemeClr val="tx2"/>
          </a:solidFill>
          <a:latin typeface="Arial" charset="0"/>
          <a:cs typeface="Arial" charset="0"/>
        </a:defRPr>
      </a:lvl4pPr>
      <a:lvl5pPr algn="ctr" defTabSz="966788" rtl="0" eaLnBrk="0" fontAlgn="base" hangingPunct="0">
        <a:spcBef>
          <a:spcPct val="0"/>
        </a:spcBef>
        <a:spcAft>
          <a:spcPct val="0"/>
        </a:spcAft>
        <a:defRPr sz="4700">
          <a:solidFill>
            <a:schemeClr val="tx2"/>
          </a:solidFill>
          <a:latin typeface="Arial" charset="0"/>
          <a:cs typeface="Arial" charset="0"/>
        </a:defRPr>
      </a:lvl5pPr>
      <a:lvl6pPr marL="457200" algn="ctr" defTabSz="966788" rtl="0" fontAlgn="base">
        <a:spcBef>
          <a:spcPct val="0"/>
        </a:spcBef>
        <a:spcAft>
          <a:spcPct val="0"/>
        </a:spcAft>
        <a:defRPr sz="4700">
          <a:solidFill>
            <a:schemeClr val="tx2"/>
          </a:solidFill>
          <a:latin typeface="Arial" charset="0"/>
          <a:cs typeface="Arial" charset="0"/>
        </a:defRPr>
      </a:lvl6pPr>
      <a:lvl7pPr marL="914400" algn="ctr" defTabSz="966788" rtl="0" fontAlgn="base">
        <a:spcBef>
          <a:spcPct val="0"/>
        </a:spcBef>
        <a:spcAft>
          <a:spcPct val="0"/>
        </a:spcAft>
        <a:defRPr sz="4700">
          <a:solidFill>
            <a:schemeClr val="tx2"/>
          </a:solidFill>
          <a:latin typeface="Arial" charset="0"/>
          <a:cs typeface="Arial" charset="0"/>
        </a:defRPr>
      </a:lvl7pPr>
      <a:lvl8pPr marL="1371600" algn="ctr" defTabSz="966788" rtl="0" fontAlgn="base">
        <a:spcBef>
          <a:spcPct val="0"/>
        </a:spcBef>
        <a:spcAft>
          <a:spcPct val="0"/>
        </a:spcAft>
        <a:defRPr sz="4700">
          <a:solidFill>
            <a:schemeClr val="tx2"/>
          </a:solidFill>
          <a:latin typeface="Arial" charset="0"/>
          <a:cs typeface="Arial" charset="0"/>
        </a:defRPr>
      </a:lvl8pPr>
      <a:lvl9pPr marL="1828800" algn="ctr" defTabSz="966788" rtl="0" fontAlgn="base">
        <a:spcBef>
          <a:spcPct val="0"/>
        </a:spcBef>
        <a:spcAft>
          <a:spcPct val="0"/>
        </a:spcAft>
        <a:defRPr sz="4700">
          <a:solidFill>
            <a:schemeClr val="tx2"/>
          </a:solidFill>
          <a:latin typeface="Arial" charset="0"/>
          <a:cs typeface="Arial" charset="0"/>
        </a:defRPr>
      </a:lvl9pPr>
    </p:titleStyle>
    <p:body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artkris@umich.edu"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6"/>
          <p:cNvSpPr txBox="1">
            <a:spLocks noChangeArrowheads="1"/>
          </p:cNvSpPr>
          <p:nvPr/>
        </p:nvSpPr>
        <p:spPr bwMode="auto">
          <a:xfrm>
            <a:off x="855663" y="4378325"/>
            <a:ext cx="5748337" cy="1738313"/>
          </a:xfrm>
          <a:prstGeom prst="rect">
            <a:avLst/>
          </a:prstGeom>
          <a:noFill/>
          <a:ln w="25400">
            <a:noFill/>
            <a:miter lim="800000"/>
            <a:headEnd/>
            <a:tailEnd/>
          </a:ln>
        </p:spPr>
        <p:txBody>
          <a:bodyPr wrap="none" lIns="193322" tIns="144992" rIns="193322" bIns="144992">
            <a:spAutoFit/>
          </a:bodyPr>
          <a:lstStyle/>
          <a:p>
            <a:pPr algn="ctr" defTabSz="966788"/>
            <a:r>
              <a:rPr lang="en-US" sz="4700">
                <a:solidFill>
                  <a:srgbClr val="000066"/>
                </a:solidFill>
              </a:rPr>
              <a:t>Clinical Pathology</a:t>
            </a:r>
          </a:p>
          <a:p>
            <a:pPr algn="ctr" defTabSz="966788"/>
            <a:r>
              <a:rPr lang="en-US" sz="4700">
                <a:solidFill>
                  <a:srgbClr val="000066"/>
                </a:solidFill>
              </a:rPr>
              <a:t>Quality Dashboard</a:t>
            </a:r>
          </a:p>
        </p:txBody>
      </p:sp>
      <p:sp>
        <p:nvSpPr>
          <p:cNvPr id="2052" name="Text Box 8"/>
          <p:cNvSpPr txBox="1">
            <a:spLocks noChangeArrowheads="1"/>
          </p:cNvSpPr>
          <p:nvPr/>
        </p:nvSpPr>
        <p:spPr bwMode="auto">
          <a:xfrm>
            <a:off x="2179010" y="7372856"/>
            <a:ext cx="2957184" cy="620826"/>
          </a:xfrm>
          <a:prstGeom prst="rect">
            <a:avLst/>
          </a:prstGeom>
          <a:noFill/>
          <a:ln w="9525">
            <a:noFill/>
            <a:miter lim="800000"/>
            <a:headEnd/>
            <a:tailEnd/>
          </a:ln>
        </p:spPr>
        <p:txBody>
          <a:bodyPr wrap="none" lIns="96661" tIns="48331" rIns="96661" bIns="48331">
            <a:spAutoFit/>
          </a:bodyPr>
          <a:lstStyle/>
          <a:p>
            <a:pPr algn="ctr" defTabSz="966788"/>
            <a:r>
              <a:rPr lang="en-US" sz="3400" dirty="0" smtClean="0">
                <a:solidFill>
                  <a:srgbClr val="000066"/>
                </a:solidFill>
              </a:rPr>
              <a:t>October 2014</a:t>
            </a:r>
            <a:endParaRPr lang="en-US" sz="3400" dirty="0">
              <a:solidFill>
                <a:srgbClr val="000066"/>
              </a:solidFill>
            </a:endParaRPr>
          </a:p>
        </p:txBody>
      </p:sp>
      <p:sp>
        <p:nvSpPr>
          <p:cNvPr id="2053" name="Rectangle 9"/>
          <p:cNvSpPr>
            <a:spLocks noChangeArrowheads="1"/>
          </p:cNvSpPr>
          <p:nvPr/>
        </p:nvSpPr>
        <p:spPr bwMode="auto">
          <a:xfrm>
            <a:off x="161925" y="160338"/>
            <a:ext cx="6991350" cy="9280525"/>
          </a:xfrm>
          <a:prstGeom prst="rect">
            <a:avLst/>
          </a:prstGeom>
          <a:noFill/>
          <a:ln w="76200" cmpd="thickThin">
            <a:solidFill>
              <a:srgbClr val="000066"/>
            </a:solidFill>
            <a:miter lim="800000"/>
            <a:headEnd/>
            <a:tailEnd/>
          </a:ln>
        </p:spPr>
        <p:txBody>
          <a:bodyPr wrap="none" anchor="ctr"/>
          <a:lstStyle/>
          <a:p>
            <a:pPr algn="ctr"/>
            <a:endParaRPr lang="en-US"/>
          </a:p>
        </p:txBody>
      </p:sp>
      <p:pic>
        <p:nvPicPr>
          <p:cNvPr id="4099" name="Picture 3" descr="C:\Users\martkris\APPDATA\LOCAL\TEMP\wz9b69\umhs--department_of_pathology\signature-vertic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9117" y="1304925"/>
            <a:ext cx="5336965" cy="274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rot="16200000">
            <a:off x="-2570956" y="4399757"/>
            <a:ext cx="6584950" cy="1138237"/>
          </a:xfrm>
        </p:spPr>
        <p:txBody>
          <a:bodyPr/>
          <a:lstStyle/>
          <a:p>
            <a:r>
              <a:rPr lang="en-US" sz="1400" b="1" dirty="0" smtClean="0">
                <a:solidFill>
                  <a:schemeClr val="accent2"/>
                </a:solidFill>
              </a:rPr>
              <a:t>Clinical Pathology Quality and Performance</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400" dirty="0" smtClean="0">
                <a:solidFill>
                  <a:schemeClr val="accent2"/>
                </a:solidFill>
              </a:rPr>
              <a:t>Laboratory Safety Audits</a:t>
            </a:r>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endParaRPr lang="en-US" sz="1400" dirty="0" smtClean="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10266" y="2535257"/>
            <a:ext cx="9337714"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16200000">
            <a:off x="3663261" y="4591735"/>
            <a:ext cx="6324599" cy="646331"/>
          </a:xfrm>
          <a:prstGeom prst="rect">
            <a:avLst/>
          </a:prstGeom>
          <a:noFill/>
        </p:spPr>
        <p:txBody>
          <a:bodyPr wrap="square" rtlCol="0">
            <a:spAutoFit/>
          </a:bodyPr>
          <a:lstStyle/>
          <a:p>
            <a:r>
              <a:rPr lang="en-US" sz="1200" dirty="0" smtClean="0"/>
              <a:t>Safety audits were performed by the Pathology Safety Liaisons between </a:t>
            </a:r>
            <a:r>
              <a:rPr lang="en-US" sz="1200" dirty="0"/>
              <a:t>March </a:t>
            </a:r>
            <a:r>
              <a:rPr lang="en-US" sz="1200" dirty="0" smtClean="0"/>
              <a:t>and September </a:t>
            </a:r>
            <a:r>
              <a:rPr lang="en-US" sz="1200" dirty="0"/>
              <a:t>2014</a:t>
            </a:r>
            <a:r>
              <a:rPr lang="en-US" sz="1200" dirty="0" smtClean="0"/>
              <a:t>.  Each Safety Liaison will work with the section supervisor &amp; Compliance Manager to rectify the “needs attention” areas.</a:t>
            </a:r>
            <a:endParaRPr lang="en-US" sz="1200" dirty="0"/>
          </a:p>
        </p:txBody>
      </p:sp>
    </p:spTree>
    <p:extLst>
      <p:ext uri="{BB962C8B-B14F-4D97-AF65-F5344CB8AC3E}">
        <p14:creationId xmlns:p14="http://schemas.microsoft.com/office/powerpoint/2010/main" val="21163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79169"/>
            <a:ext cx="6584950" cy="1063831"/>
          </a:xfrm>
        </p:spPr>
        <p:txBody>
          <a:bodyPr/>
          <a:lstStyle/>
          <a:p>
            <a:r>
              <a:rPr lang="en-US" sz="2800" dirty="0" smtClean="0">
                <a:solidFill>
                  <a:schemeClr val="accent6">
                    <a:lumMod val="75000"/>
                  </a:schemeClr>
                </a:solidFill>
              </a:rPr>
              <a:t>CP QA Meeting Highlight</a:t>
            </a:r>
            <a:br>
              <a:rPr lang="en-US" sz="2800" dirty="0" smtClean="0">
                <a:solidFill>
                  <a:schemeClr val="accent6">
                    <a:lumMod val="75000"/>
                  </a:schemeClr>
                </a:solidFill>
              </a:rPr>
            </a:br>
            <a:r>
              <a:rPr lang="en-US" sz="1400" dirty="0" smtClean="0">
                <a:solidFill>
                  <a:schemeClr val="accent6">
                    <a:lumMod val="75000"/>
                  </a:schemeClr>
                </a:solidFill>
              </a:rPr>
              <a:t>Michigan Molecular Genetics Laboratory (MMGL)</a:t>
            </a:r>
            <a:endParaRPr lang="en-US" sz="1400" dirty="0">
              <a:solidFill>
                <a:schemeClr val="accent6">
                  <a:lumMod val="75000"/>
                </a:schemeClr>
              </a:solidFill>
            </a:endParaRPr>
          </a:p>
        </p:txBody>
      </p:sp>
      <p:sp>
        <p:nvSpPr>
          <p:cNvPr id="7" name="Rectangle 3"/>
          <p:cNvSpPr txBox="1">
            <a:spLocks noChangeArrowheads="1"/>
          </p:cNvSpPr>
          <p:nvPr/>
        </p:nvSpPr>
        <p:spPr bwMode="auto">
          <a:xfrm>
            <a:off x="152400" y="1371600"/>
            <a:ext cx="6710350" cy="70104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FontTx/>
              <a:buNone/>
            </a:pPr>
            <a:r>
              <a:rPr lang="en-US" sz="2000" dirty="0">
                <a:solidFill>
                  <a:srgbClr val="000000"/>
                </a:solidFill>
              </a:rPr>
              <a:t>Description of Problem</a:t>
            </a:r>
            <a:r>
              <a:rPr lang="en-US" sz="2000" b="0" dirty="0">
                <a:solidFill>
                  <a:srgbClr val="000000"/>
                </a:solidFill>
              </a:rPr>
              <a:t>: </a:t>
            </a:r>
            <a:r>
              <a:rPr lang="en-US" sz="2000" b="0" dirty="0" smtClean="0">
                <a:solidFill>
                  <a:srgbClr val="000000"/>
                </a:solidFill>
              </a:rPr>
              <a:t>Late December 2013 MMGL contracted with Blue Cross Blue Shield to perform in-state BRCA1 &amp; BRCA2 genetic testing. Mutations of two genes are linked to the risk a woman has of developing breast or ovarian cancer.  Men carrying these mutations are at increased risk for breast cancer and for prostate cancer.  The methodology used by MMGL at that time could not handle the anticipated increase in workload due to the low number of specimens batched and long analytic time.</a:t>
            </a:r>
          </a:p>
          <a:p>
            <a:pPr marL="0" indent="0" eaLnBrk="1" hangingPunct="1">
              <a:buFontTx/>
              <a:buNone/>
            </a:pPr>
            <a:r>
              <a:rPr lang="en-US" sz="2000" dirty="0" smtClean="0">
                <a:solidFill>
                  <a:srgbClr val="000000"/>
                </a:solidFill>
              </a:rPr>
              <a:t>Impact </a:t>
            </a:r>
            <a:r>
              <a:rPr lang="en-US" sz="2000" dirty="0">
                <a:solidFill>
                  <a:srgbClr val="000000"/>
                </a:solidFill>
              </a:rPr>
              <a:t>of </a:t>
            </a:r>
            <a:r>
              <a:rPr lang="en-US" sz="2000" dirty="0" smtClean="0">
                <a:solidFill>
                  <a:srgbClr val="000000"/>
                </a:solidFill>
              </a:rPr>
              <a:t>Problem: </a:t>
            </a:r>
            <a:r>
              <a:rPr lang="en-US" sz="2000" b="0" dirty="0" smtClean="0">
                <a:solidFill>
                  <a:srgbClr val="000000"/>
                </a:solidFill>
              </a:rPr>
              <a:t>The current methodology would not sustain the anticipated increase in volume.  This could result in an increased turnaround time (TAT) that would be unacceptable to patients.</a:t>
            </a:r>
            <a:endParaRPr lang="en-US" sz="2000" b="0" dirty="0">
              <a:solidFill>
                <a:srgbClr val="000000"/>
              </a:solidFill>
            </a:endParaRPr>
          </a:p>
          <a:p>
            <a:pPr marL="0" indent="0" eaLnBrk="1" hangingPunct="1">
              <a:buFontTx/>
              <a:buNone/>
            </a:pPr>
            <a:r>
              <a:rPr lang="en-US" sz="2000" dirty="0" smtClean="0">
                <a:solidFill>
                  <a:srgbClr val="000000"/>
                </a:solidFill>
              </a:rPr>
              <a:t>Description </a:t>
            </a:r>
            <a:r>
              <a:rPr lang="en-US" sz="2000" dirty="0">
                <a:solidFill>
                  <a:srgbClr val="000000"/>
                </a:solidFill>
              </a:rPr>
              <a:t>of </a:t>
            </a:r>
            <a:r>
              <a:rPr lang="en-US" sz="2000" dirty="0" smtClean="0">
                <a:solidFill>
                  <a:srgbClr val="000000"/>
                </a:solidFill>
              </a:rPr>
              <a:t>Solution:</a:t>
            </a:r>
            <a:r>
              <a:rPr lang="en-US" sz="2000" b="0" dirty="0">
                <a:solidFill>
                  <a:srgbClr val="000000"/>
                </a:solidFill>
              </a:rPr>
              <a:t> </a:t>
            </a:r>
            <a:r>
              <a:rPr lang="en-US" sz="2000" b="0" dirty="0" smtClean="0">
                <a:solidFill>
                  <a:srgbClr val="000000"/>
                </a:solidFill>
              </a:rPr>
              <a:t>Modify methodology to accommodate the increase in testing volume.</a:t>
            </a:r>
            <a:endParaRPr lang="en-US" sz="2000" dirty="0" smtClean="0">
              <a:solidFill>
                <a:srgbClr val="000000"/>
              </a:solidFill>
            </a:endParaRPr>
          </a:p>
          <a:p>
            <a:pPr marL="0" indent="0" eaLnBrk="1" hangingPunct="1">
              <a:buFontTx/>
              <a:buNone/>
            </a:pPr>
            <a:r>
              <a:rPr lang="en-US" sz="2000" dirty="0" smtClean="0">
                <a:solidFill>
                  <a:srgbClr val="000000"/>
                </a:solidFill>
              </a:rPr>
              <a:t>How we know it worked: </a:t>
            </a:r>
            <a:r>
              <a:rPr lang="en-US" sz="2000" b="0" dirty="0" smtClean="0">
                <a:solidFill>
                  <a:srgbClr val="000000"/>
                </a:solidFill>
              </a:rPr>
              <a:t>Entire process is less costly and the TAT decreased.  In addition, the TAT for other assays also improved due to increased capacity of the </a:t>
            </a:r>
            <a:r>
              <a:rPr lang="en-US" sz="2000" b="0" dirty="0" err="1" smtClean="0">
                <a:solidFill>
                  <a:srgbClr val="000000"/>
                </a:solidFill>
              </a:rPr>
              <a:t>Biomek</a:t>
            </a:r>
            <a:r>
              <a:rPr lang="en-US" sz="2000" b="0" dirty="0" smtClean="0">
                <a:solidFill>
                  <a:srgbClr val="000000"/>
                </a:solidFill>
              </a:rPr>
              <a:t> FX that was purchased to help facilitate the improvement process.  </a:t>
            </a:r>
            <a:endParaRPr lang="en-US" sz="2000" dirty="0" smtClean="0">
              <a:solidFill>
                <a:srgbClr val="000000"/>
              </a:solidFill>
            </a:endParaRPr>
          </a:p>
          <a:p>
            <a:pPr marL="0" indent="0" eaLnBrk="1" hangingPunct="1">
              <a:buFontTx/>
              <a:buNone/>
            </a:pPr>
            <a:r>
              <a:rPr lang="en-US" sz="2000" dirty="0" smtClean="0">
                <a:solidFill>
                  <a:srgbClr val="000000"/>
                </a:solidFill>
              </a:rPr>
              <a:t>Date Solution Implemented: </a:t>
            </a:r>
            <a:r>
              <a:rPr lang="en-US" sz="2000" b="0" dirty="0" smtClean="0">
                <a:solidFill>
                  <a:srgbClr val="000000"/>
                </a:solidFill>
              </a:rPr>
              <a:t>January 2014</a:t>
            </a:r>
            <a:endParaRPr lang="en-US" sz="2000" dirty="0" smtClean="0">
              <a:solidFill>
                <a:srgbClr val="000000"/>
              </a:solidFill>
            </a:endParaRPr>
          </a:p>
        </p:txBody>
      </p:sp>
    </p:spTree>
    <p:extLst>
      <p:ext uri="{BB962C8B-B14F-4D97-AF65-F5344CB8AC3E}">
        <p14:creationId xmlns:p14="http://schemas.microsoft.com/office/powerpoint/2010/main" val="4086873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3225" y="79169"/>
            <a:ext cx="6584950" cy="1063831"/>
          </a:xfrm>
        </p:spPr>
        <p:txBody>
          <a:bodyPr/>
          <a:lstStyle/>
          <a:p>
            <a:r>
              <a:rPr lang="en-US" sz="2800" dirty="0" smtClean="0">
                <a:solidFill>
                  <a:schemeClr val="accent6">
                    <a:lumMod val="75000"/>
                  </a:schemeClr>
                </a:solidFill>
              </a:rPr>
              <a:t>CP QA Meeting Highlight (cont.)</a:t>
            </a:r>
            <a:br>
              <a:rPr lang="en-US" sz="2800" dirty="0" smtClean="0">
                <a:solidFill>
                  <a:schemeClr val="accent6">
                    <a:lumMod val="75000"/>
                  </a:schemeClr>
                </a:solidFill>
              </a:rPr>
            </a:br>
            <a:r>
              <a:rPr lang="en-US" sz="1400" dirty="0" smtClean="0">
                <a:solidFill>
                  <a:schemeClr val="accent6">
                    <a:lumMod val="75000"/>
                  </a:schemeClr>
                </a:solidFill>
              </a:rPr>
              <a:t>Michigan Molecular Genetics Laboratory (MMGL)</a:t>
            </a:r>
            <a:endParaRPr lang="en-US" sz="1400" dirty="0">
              <a:solidFill>
                <a:schemeClr val="accent6">
                  <a:lumMod val="75000"/>
                </a:schemeClr>
              </a:solidFill>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79" y="4038600"/>
            <a:ext cx="3685259"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0465" y="4038600"/>
            <a:ext cx="364853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744" y="6553199"/>
            <a:ext cx="3615693" cy="2519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1438" y="6553199"/>
            <a:ext cx="3507561" cy="2490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604" y="1600200"/>
            <a:ext cx="3713833"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09514" y="1600200"/>
            <a:ext cx="362948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76713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65125" y="385763"/>
            <a:ext cx="6584950" cy="1138237"/>
          </a:xfrm>
        </p:spPr>
        <p:txBody>
          <a:bodyPr/>
          <a:lstStyle/>
          <a:p>
            <a:r>
              <a:rPr lang="en-US" sz="1400" b="1" dirty="0" smtClean="0">
                <a:solidFill>
                  <a:schemeClr val="accent2"/>
                </a:solidFill>
              </a:rPr>
              <a:t>Clinical Pathology Quality and Performance</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400" dirty="0" smtClean="0">
                <a:solidFill>
                  <a:schemeClr val="accent2"/>
                </a:solidFill>
              </a:rPr>
              <a:t>Proficiency Testing Performance</a:t>
            </a:r>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endParaRPr lang="en-US" sz="1400" dirty="0" smtClean="0"/>
          </a:p>
        </p:txBody>
      </p:sp>
      <p:sp>
        <p:nvSpPr>
          <p:cNvPr id="4" name="Rectangle 3"/>
          <p:cNvSpPr/>
          <p:nvPr/>
        </p:nvSpPr>
        <p:spPr>
          <a:xfrm>
            <a:off x="381000" y="6096000"/>
            <a:ext cx="6553200" cy="2862322"/>
          </a:xfrm>
          <a:prstGeom prst="rect">
            <a:avLst/>
          </a:prstGeom>
        </p:spPr>
        <p:txBody>
          <a:bodyPr wrap="square">
            <a:spAutoFit/>
          </a:bodyPr>
          <a:lstStyle/>
          <a:p>
            <a:r>
              <a:rPr lang="en-US" b="0" dirty="0" smtClean="0">
                <a:solidFill>
                  <a:srgbClr val="000000"/>
                </a:solidFill>
              </a:rPr>
              <a:t>The Clinical laboratories are required to test unknown specimens to generate results that are submitted to the College of American Pathologists (CAP).  CAP then reviews the results for accuracy.  These results are considered pass or fail based on specific cutoffs established by CAP. There may be instances where typographical errors occur which also results in a failure.  Frequent failure can result in a laboratory not being able to test the </a:t>
            </a:r>
            <a:r>
              <a:rPr lang="en-US" b="0" dirty="0" err="1" smtClean="0">
                <a:solidFill>
                  <a:srgbClr val="000000"/>
                </a:solidFill>
              </a:rPr>
              <a:t>analyte</a:t>
            </a:r>
            <a:r>
              <a:rPr lang="en-US" b="0" dirty="0" smtClean="0">
                <a:solidFill>
                  <a:srgbClr val="000000"/>
                </a:solidFill>
              </a:rPr>
              <a:t> at their facility.  The Clinical Laboratories continue to illustrate superb performance relative testing these unknown samples. </a:t>
            </a:r>
            <a:r>
              <a:rPr lang="en-US" b="0" dirty="0" smtClean="0"/>
              <a:t>In the </a:t>
            </a:r>
            <a:r>
              <a:rPr lang="en-US" b="0" dirty="0" smtClean="0"/>
              <a:t>1</a:t>
            </a:r>
            <a:r>
              <a:rPr lang="en-US" b="0" baseline="30000" dirty="0" smtClean="0"/>
              <a:t>st</a:t>
            </a:r>
            <a:r>
              <a:rPr lang="en-US" b="0" dirty="0" smtClean="0"/>
              <a:t> &amp; 3</a:t>
            </a:r>
            <a:r>
              <a:rPr lang="en-US" b="0" baseline="30000" dirty="0" smtClean="0"/>
              <a:t>rd</a:t>
            </a:r>
            <a:r>
              <a:rPr lang="en-US" b="0" dirty="0" smtClean="0"/>
              <a:t> </a:t>
            </a:r>
            <a:r>
              <a:rPr lang="en-US" b="0" dirty="0" smtClean="0"/>
              <a:t>quarter of </a:t>
            </a:r>
            <a:r>
              <a:rPr lang="en-US" b="0" dirty="0" smtClean="0"/>
              <a:t>2014 we observed a minor decline.  </a:t>
            </a:r>
            <a:r>
              <a:rPr lang="en-US" b="0" dirty="0" smtClean="0"/>
              <a:t>In both instances this was due to one laboratory failing to turn in results by the required deadline, thus resulting in a failure.  This laboratory is refining their procedure for handling submission of CAP results to avoid this in future challenges.</a:t>
            </a:r>
            <a:endParaRPr lang="en-US" b="0"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6584950" cy="4171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371600" y="5486400"/>
            <a:ext cx="457200" cy="230832"/>
          </a:xfrm>
          <a:prstGeom prst="rect">
            <a:avLst/>
          </a:prstGeom>
          <a:noFill/>
        </p:spPr>
        <p:txBody>
          <a:bodyPr wrap="square" rtlCol="0">
            <a:spAutoFit/>
          </a:bodyPr>
          <a:lstStyle/>
          <a:p>
            <a:r>
              <a:rPr lang="en-US" sz="900" dirty="0" smtClean="0"/>
              <a:t>2013</a:t>
            </a:r>
            <a:endParaRPr lang="en-US" sz="900" dirty="0"/>
          </a:p>
        </p:txBody>
      </p:sp>
    </p:spTree>
    <p:extLst>
      <p:ext uri="{BB962C8B-B14F-4D97-AF65-F5344CB8AC3E}">
        <p14:creationId xmlns:p14="http://schemas.microsoft.com/office/powerpoint/2010/main" val="5120892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78859303"/>
              </p:ext>
            </p:extLst>
          </p:nvPr>
        </p:nvGraphicFramePr>
        <p:xfrm>
          <a:off x="457200" y="1447800"/>
          <a:ext cx="6584949" cy="3296920"/>
        </p:xfrm>
        <a:graphic>
          <a:graphicData uri="http://schemas.openxmlformats.org/drawingml/2006/table">
            <a:tbl>
              <a:tblPr firstRow="1" bandRow="1">
                <a:tableStyleId>{5C22544A-7EE6-4342-B048-85BDC9FD1C3A}</a:tableStyleId>
              </a:tblPr>
              <a:tblGrid>
                <a:gridCol w="1752600"/>
                <a:gridCol w="2637366"/>
                <a:gridCol w="2194983"/>
              </a:tblGrid>
              <a:tr h="370840">
                <a:tc>
                  <a:txBody>
                    <a:bodyPr/>
                    <a:lstStyle/>
                    <a:p>
                      <a:r>
                        <a:rPr lang="en-US" dirty="0" smtClean="0">
                          <a:solidFill>
                            <a:schemeClr val="accent5">
                              <a:lumMod val="10000"/>
                            </a:schemeClr>
                          </a:solidFill>
                        </a:rPr>
                        <a:t>Project</a:t>
                      </a:r>
                      <a:endParaRPr lang="en-US" dirty="0">
                        <a:solidFill>
                          <a:schemeClr val="accent5">
                            <a:lumMod val="10000"/>
                          </a:schemeClr>
                        </a:solidFill>
                      </a:endParaRPr>
                    </a:p>
                  </a:txBody>
                  <a:tcPr/>
                </a:tc>
                <a:tc>
                  <a:txBody>
                    <a:bodyPr/>
                    <a:lstStyle/>
                    <a:p>
                      <a:r>
                        <a:rPr lang="en-US" dirty="0" smtClean="0">
                          <a:solidFill>
                            <a:schemeClr val="accent5">
                              <a:lumMod val="10000"/>
                            </a:schemeClr>
                          </a:solidFill>
                        </a:rPr>
                        <a:t>Brief Description</a:t>
                      </a:r>
                      <a:endParaRPr lang="en-US" dirty="0">
                        <a:solidFill>
                          <a:schemeClr val="accent5">
                            <a:lumMod val="10000"/>
                          </a:schemeClr>
                        </a:solidFill>
                      </a:endParaRPr>
                    </a:p>
                  </a:txBody>
                  <a:tcPr/>
                </a:tc>
                <a:tc>
                  <a:txBody>
                    <a:bodyPr/>
                    <a:lstStyle/>
                    <a:p>
                      <a:r>
                        <a:rPr lang="en-US" dirty="0" smtClean="0">
                          <a:solidFill>
                            <a:schemeClr val="accent5">
                              <a:lumMod val="10000"/>
                            </a:schemeClr>
                          </a:solidFill>
                        </a:rPr>
                        <a:t>Owner</a:t>
                      </a:r>
                      <a:endParaRPr lang="en-US" dirty="0">
                        <a:solidFill>
                          <a:schemeClr val="accent5">
                            <a:lumMod val="10000"/>
                          </a:schemeClr>
                        </a:solidFill>
                      </a:endParaRPr>
                    </a:p>
                  </a:txBody>
                  <a:tcPr/>
                </a:tc>
              </a:tr>
              <a:tr h="370840">
                <a:tc>
                  <a:txBody>
                    <a:bodyPr/>
                    <a:lstStyle/>
                    <a:p>
                      <a:r>
                        <a:rPr lang="en-US" sz="1200" dirty="0" smtClean="0"/>
                        <a:t>Customer Service/Call</a:t>
                      </a:r>
                      <a:r>
                        <a:rPr lang="en-US" sz="1200" baseline="0" dirty="0" smtClean="0"/>
                        <a:t> Center</a:t>
                      </a:r>
                      <a:endParaRPr lang="en-US" sz="1200" dirty="0"/>
                    </a:p>
                  </a:txBody>
                  <a:tcPr/>
                </a:tc>
                <a:tc>
                  <a:txBody>
                    <a:bodyPr/>
                    <a:lstStyle/>
                    <a:p>
                      <a:r>
                        <a:rPr lang="en-US" sz="1200" dirty="0" smtClean="0"/>
                        <a:t>Address multiple issues</a:t>
                      </a:r>
                      <a:r>
                        <a:rPr lang="en-US" sz="1200" baseline="0" dirty="0" smtClean="0"/>
                        <a:t> related to providing an appropriate level of customer service for UMHS care providers.</a:t>
                      </a:r>
                      <a:endParaRPr lang="en-US" sz="1200" dirty="0"/>
                    </a:p>
                  </a:txBody>
                  <a:tcPr/>
                </a:tc>
                <a:tc>
                  <a:txBody>
                    <a:bodyPr/>
                    <a:lstStyle/>
                    <a:p>
                      <a:r>
                        <a:rPr lang="en-US" sz="1200" dirty="0" smtClean="0"/>
                        <a:t>Dr.</a:t>
                      </a:r>
                      <a:r>
                        <a:rPr lang="en-US" sz="1200" baseline="0" dirty="0" smtClean="0"/>
                        <a:t> Newton</a:t>
                      </a:r>
                      <a:endParaRPr lang="en-US" sz="1200" dirty="0"/>
                    </a:p>
                  </a:txBody>
                  <a:tcPr/>
                </a:tc>
              </a:tr>
              <a:tr h="370840">
                <a:tc>
                  <a:txBody>
                    <a:bodyPr/>
                    <a:lstStyle/>
                    <a:p>
                      <a:r>
                        <a:rPr lang="en-US" sz="1200" dirty="0" smtClean="0"/>
                        <a:t>ER Specimen Issues</a:t>
                      </a:r>
                      <a:endParaRPr lang="en-US" sz="1200" dirty="0"/>
                    </a:p>
                  </a:txBody>
                  <a:tcPr/>
                </a:tc>
                <a:tc>
                  <a:txBody>
                    <a:bodyPr/>
                    <a:lstStyle/>
                    <a:p>
                      <a:r>
                        <a:rPr lang="en-US" sz="1200" dirty="0" smtClean="0"/>
                        <a:t>In coordination with the Emergency Department reduce the number of RMPRO specimen</a:t>
                      </a:r>
                      <a:r>
                        <a:rPr lang="en-US" sz="1200" baseline="0" dirty="0" smtClean="0"/>
                        <a:t> errors (e.g. hemolysis, mislabels etc.)</a:t>
                      </a:r>
                      <a:endParaRPr lang="en-US" sz="1200" dirty="0"/>
                    </a:p>
                  </a:txBody>
                  <a:tcPr/>
                </a:tc>
                <a:tc>
                  <a:txBody>
                    <a:bodyPr/>
                    <a:lstStyle/>
                    <a:p>
                      <a:r>
                        <a:rPr lang="en-US" sz="1200" dirty="0" smtClean="0"/>
                        <a:t>S. </a:t>
                      </a:r>
                      <a:r>
                        <a:rPr lang="en-US" sz="1200" smtClean="0"/>
                        <a:t>Butch/K</a:t>
                      </a:r>
                      <a:r>
                        <a:rPr lang="en-US" sz="1200" dirty="0" smtClean="0"/>
                        <a:t>. Martin/T. Morrow</a:t>
                      </a:r>
                      <a:endParaRPr lang="en-US" sz="1200" dirty="0"/>
                    </a:p>
                  </a:txBody>
                  <a:tcPr/>
                </a:tc>
              </a:tr>
              <a:tr h="370840">
                <a:tc>
                  <a:txBody>
                    <a:bodyPr/>
                    <a:lstStyle/>
                    <a:p>
                      <a:r>
                        <a:rPr lang="en-US" sz="1200" dirty="0" smtClean="0"/>
                        <a:t>Pathology Handbook</a:t>
                      </a:r>
                      <a:endParaRPr lang="en-US" sz="1200" dirty="0"/>
                    </a:p>
                  </a:txBody>
                  <a:tcPr/>
                </a:tc>
                <a:tc>
                  <a:txBody>
                    <a:bodyPr/>
                    <a:lstStyle/>
                    <a:p>
                      <a:r>
                        <a:rPr lang="en-US" sz="1200" dirty="0" smtClean="0"/>
                        <a:t>Maintain and update the Pathology handbook</a:t>
                      </a:r>
                      <a:r>
                        <a:rPr lang="en-US" sz="1200" baseline="0" dirty="0" smtClean="0"/>
                        <a:t> to be a robust resource for our customers.</a:t>
                      </a:r>
                      <a:endParaRPr lang="en-US" sz="1200" dirty="0"/>
                    </a:p>
                  </a:txBody>
                  <a:tcPr/>
                </a:tc>
                <a:tc>
                  <a:txBody>
                    <a:bodyPr/>
                    <a:lstStyle/>
                    <a:p>
                      <a:r>
                        <a:rPr lang="en-US" sz="1200" dirty="0" smtClean="0"/>
                        <a:t>K. Davis/K. Martin</a:t>
                      </a:r>
                      <a:endParaRPr lang="en-US" sz="1200" dirty="0"/>
                    </a:p>
                  </a:txBody>
                  <a:tcPr/>
                </a:tc>
              </a:tr>
              <a:tr h="370840">
                <a:tc>
                  <a:txBody>
                    <a:bodyPr/>
                    <a:lstStyle/>
                    <a:p>
                      <a:r>
                        <a:rPr lang="en-US" sz="1200" dirty="0" smtClean="0"/>
                        <a:t>NCRC</a:t>
                      </a:r>
                      <a:r>
                        <a:rPr lang="en-US" sz="1200" baseline="0" dirty="0" smtClean="0"/>
                        <a:t> Planning</a:t>
                      </a:r>
                      <a:endParaRPr lang="en-US" sz="1200" dirty="0"/>
                    </a:p>
                  </a:txBody>
                  <a:tcPr/>
                </a:tc>
                <a:tc>
                  <a:txBody>
                    <a:bodyPr/>
                    <a:lstStyle/>
                    <a:p>
                      <a:r>
                        <a:rPr lang="en-US" sz="1200" dirty="0" smtClean="0"/>
                        <a:t>Begin work to</a:t>
                      </a:r>
                      <a:r>
                        <a:rPr lang="en-US" sz="1200" baseline="0" dirty="0" smtClean="0"/>
                        <a:t> plan for the future state of the non-STAT Clinical Labs move to NCRC</a:t>
                      </a:r>
                      <a:endParaRPr lang="en-US" sz="1200" dirty="0"/>
                    </a:p>
                  </a:txBody>
                  <a:tcPr/>
                </a:tc>
                <a:tc>
                  <a:txBody>
                    <a:bodyPr/>
                    <a:lstStyle/>
                    <a:p>
                      <a:r>
                        <a:rPr lang="en-US" sz="1200" dirty="0" smtClean="0"/>
                        <a:t>PRR Committee</a:t>
                      </a:r>
                      <a:endParaRPr lang="en-US" sz="1200" dirty="0"/>
                    </a:p>
                  </a:txBody>
                  <a:tcPr/>
                </a:tc>
              </a:tr>
            </a:tbl>
          </a:graphicData>
        </a:graphic>
      </p:graphicFrame>
      <p:sp>
        <p:nvSpPr>
          <p:cNvPr id="6" name="Title 1"/>
          <p:cNvSpPr>
            <a:spLocks noGrp="1"/>
          </p:cNvSpPr>
          <p:nvPr>
            <p:ph type="title"/>
          </p:nvPr>
        </p:nvSpPr>
        <p:spPr>
          <a:xfrm>
            <a:off x="304800" y="152400"/>
            <a:ext cx="6584950" cy="914400"/>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a:t>
            </a:r>
            <a:r>
              <a:rPr lang="en-US" sz="1400" b="1" dirty="0" smtClean="0">
                <a:solidFill>
                  <a:schemeClr val="accent2"/>
                </a:solidFill>
              </a:rPr>
              <a:t>Pathology-Current Projects</a:t>
            </a:r>
            <a:br>
              <a:rPr lang="en-US" sz="1400" b="1" dirty="0" smtClean="0">
                <a:solidFill>
                  <a:schemeClr val="accent2"/>
                </a:solidFill>
              </a:rPr>
            </a:br>
            <a:r>
              <a:rPr lang="en-US" sz="1400" b="1" dirty="0" smtClean="0">
                <a:solidFill>
                  <a:schemeClr val="accent2"/>
                </a:solidFill>
              </a:rPr>
              <a:t>**</a:t>
            </a:r>
            <a:r>
              <a:rPr lang="en-US" sz="1200" dirty="0" smtClean="0">
                <a:solidFill>
                  <a:schemeClr val="accent2"/>
                </a:solidFill>
              </a:rPr>
              <a:t>This is a highlight of projects ongoing in the CP labs.  This list is not meant to be all inclusive of every activity occurring in the department.</a:t>
            </a:r>
            <a:r>
              <a:rPr lang="en-US" sz="1200" u="sng" dirty="0">
                <a:solidFill>
                  <a:schemeClr val="accent2"/>
                </a:solidFill>
              </a:rPr>
              <a:t/>
            </a:r>
            <a:br>
              <a:rPr lang="en-US" sz="1200" u="sng" dirty="0">
                <a:solidFill>
                  <a:schemeClr val="accent2"/>
                </a:solidFill>
              </a:rPr>
            </a:br>
            <a:endParaRPr lang="en-US" sz="1200" dirty="0" smtClean="0"/>
          </a:p>
        </p:txBody>
      </p:sp>
    </p:spTree>
    <p:extLst>
      <p:ext uri="{BB962C8B-B14F-4D97-AF65-F5344CB8AC3E}">
        <p14:creationId xmlns:p14="http://schemas.microsoft.com/office/powerpoint/2010/main" val="3905381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Box 4"/>
          <p:cNvSpPr txBox="1">
            <a:spLocks noChangeArrowheads="1"/>
          </p:cNvSpPr>
          <p:nvPr/>
        </p:nvSpPr>
        <p:spPr bwMode="auto">
          <a:xfrm>
            <a:off x="581025" y="838200"/>
            <a:ext cx="6248400" cy="5663089"/>
          </a:xfrm>
          <a:prstGeom prst="rect">
            <a:avLst/>
          </a:prstGeom>
          <a:noFill/>
          <a:ln w="9525">
            <a:noFill/>
            <a:miter lim="800000"/>
            <a:headEnd/>
            <a:tailEnd/>
          </a:ln>
        </p:spPr>
        <p:txBody>
          <a:bodyPr wrap="square">
            <a:spAutoFit/>
          </a:bodyPr>
          <a:lstStyle/>
          <a:p>
            <a:r>
              <a:rPr lang="en-US" sz="2200" dirty="0"/>
              <a:t>Clinical Laboratory </a:t>
            </a:r>
            <a:r>
              <a:rPr lang="en-US" sz="2200" dirty="0" smtClean="0"/>
              <a:t>News, Notes, and Kudos</a:t>
            </a:r>
            <a:endParaRPr lang="en-US" sz="2200" dirty="0"/>
          </a:p>
          <a:p>
            <a:r>
              <a:rPr lang="en-US" sz="1600" b="0" dirty="0" smtClean="0"/>
              <a:t>------------------------------------------------------------------------------------</a:t>
            </a:r>
            <a:endParaRPr lang="en-US" sz="2200" dirty="0"/>
          </a:p>
          <a:p>
            <a:pPr>
              <a:buFont typeface="Arial" charset="0"/>
              <a:buChar char="•"/>
            </a:pPr>
            <a:r>
              <a:rPr lang="en-US" sz="1600" dirty="0"/>
              <a:t>Labs that are working on process improvement projects that would like to display data can contact Kristina Martin (</a:t>
            </a:r>
            <a:r>
              <a:rPr lang="en-US" sz="1600" dirty="0">
                <a:hlinkClick r:id="rId2"/>
              </a:rPr>
              <a:t>martkris@umich.edu</a:t>
            </a:r>
            <a:r>
              <a:rPr lang="en-US" sz="1600" dirty="0"/>
              <a:t>) </a:t>
            </a:r>
            <a:r>
              <a:rPr lang="en-US" sz="1600" dirty="0" smtClean="0"/>
              <a:t>for future </a:t>
            </a:r>
            <a:r>
              <a:rPr lang="en-US" sz="1600" dirty="0"/>
              <a:t>dashboards.</a:t>
            </a:r>
          </a:p>
          <a:p>
            <a:endParaRPr lang="en-US" sz="1600" b="0" dirty="0"/>
          </a:p>
          <a:p>
            <a:pPr>
              <a:buFont typeface="Arial" charset="0"/>
              <a:buChar char="•"/>
            </a:pPr>
            <a:endParaRPr lang="en-US" sz="1600" b="0" dirty="0"/>
          </a:p>
          <a:p>
            <a:r>
              <a:rPr lang="en-US" sz="2200" dirty="0" smtClean="0"/>
              <a:t>Kudos</a:t>
            </a:r>
          </a:p>
          <a:p>
            <a:endParaRPr lang="en-US" sz="2200" dirty="0" smtClean="0"/>
          </a:p>
          <a:p>
            <a:r>
              <a:rPr lang="en-US" sz="2200" dirty="0" smtClean="0"/>
              <a:t>2014 CP Symposium Planning Committee for planning 2 days of enriching CE opportunities</a:t>
            </a:r>
          </a:p>
          <a:p>
            <a:endParaRPr lang="en-US" sz="2200" dirty="0" smtClean="0"/>
          </a:p>
          <a:p>
            <a:r>
              <a:rPr lang="en-US" sz="1600" dirty="0" smtClean="0">
                <a:solidFill>
                  <a:srgbClr val="FF0000"/>
                </a:solidFill>
              </a:rPr>
              <a:t>Kelly Anderson	Linda Brish	Denise Brown</a:t>
            </a:r>
          </a:p>
          <a:p>
            <a:r>
              <a:rPr lang="en-US" sz="1600" dirty="0" smtClean="0">
                <a:solidFill>
                  <a:srgbClr val="FF0000"/>
                </a:solidFill>
              </a:rPr>
              <a:t>Suzanne Butch	Suzanne Clark	Eric Jedynak</a:t>
            </a:r>
          </a:p>
          <a:p>
            <a:r>
              <a:rPr lang="en-US" sz="1600" dirty="0" smtClean="0">
                <a:solidFill>
                  <a:srgbClr val="FF0000"/>
                </a:solidFill>
              </a:rPr>
              <a:t>Kristina Martin	Dr. Newton	Pam Warwashana	</a:t>
            </a:r>
          </a:p>
          <a:p>
            <a:r>
              <a:rPr lang="en-US" sz="1600" dirty="0" smtClean="0">
                <a:solidFill>
                  <a:srgbClr val="FF0000"/>
                </a:solidFill>
              </a:rPr>
              <a:t>Carol Young</a:t>
            </a:r>
          </a:p>
          <a:p>
            <a:endParaRPr lang="en-US" sz="1600" dirty="0">
              <a:solidFill>
                <a:srgbClr val="FF0000"/>
              </a:solidFill>
            </a:endParaRPr>
          </a:p>
          <a:p>
            <a:endParaRPr lang="en-US" sz="1600" dirty="0" smtClean="0">
              <a:solidFill>
                <a:srgbClr val="FF0000"/>
              </a:solidFill>
            </a:endParaRPr>
          </a:p>
          <a:p>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0" y="153851"/>
            <a:ext cx="2835274" cy="2814637"/>
          </a:xfrm>
        </p:spPr>
        <p:txBody>
          <a:bodyPr/>
          <a:lstStyle/>
          <a:p>
            <a:pPr algn="l"/>
            <a:r>
              <a:rPr lang="en-US" sz="4000" dirty="0" err="1" smtClean="0">
                <a:solidFill>
                  <a:srgbClr val="000066"/>
                </a:solidFill>
              </a:rPr>
              <a:t>PathologyQuality</a:t>
            </a:r>
            <a:r>
              <a:rPr lang="en-US" sz="4000" dirty="0" smtClean="0">
                <a:solidFill>
                  <a:srgbClr val="000066"/>
                </a:solidFill>
              </a:rPr>
              <a:t> </a:t>
            </a:r>
            <a:br>
              <a:rPr lang="en-US" sz="4000" dirty="0" smtClean="0">
                <a:solidFill>
                  <a:srgbClr val="000066"/>
                </a:solidFill>
              </a:rPr>
            </a:br>
            <a:r>
              <a:rPr lang="en-US" sz="4000" dirty="0" smtClean="0">
                <a:solidFill>
                  <a:srgbClr val="000066"/>
                </a:solidFill>
              </a:rPr>
              <a:t>Month </a:t>
            </a:r>
            <a:br>
              <a:rPr lang="en-US" sz="4000" dirty="0" smtClean="0">
                <a:solidFill>
                  <a:srgbClr val="000066"/>
                </a:solidFill>
              </a:rPr>
            </a:br>
            <a:r>
              <a:rPr lang="en-US" sz="4000" dirty="0" smtClean="0">
                <a:solidFill>
                  <a:srgbClr val="000066"/>
                </a:solidFill>
              </a:rPr>
              <a:t>Posters</a:t>
            </a:r>
            <a:endParaRPr lang="en-US" sz="4000" dirty="0">
              <a:solidFill>
                <a:srgbClr val="000066"/>
              </a:solidFill>
            </a:endParaRPr>
          </a:p>
        </p:txBody>
      </p:sp>
      <p:pic>
        <p:nvPicPr>
          <p:cNvPr id="2051" name="Picture 3" descr="C:\Users\martkris\AppData\Local\Microsoft\Windows\Temporary Internet Files\Content.Outlook\VLWNFQ5F\photo (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1828801" y="685799"/>
            <a:ext cx="2057399" cy="205740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1689"/>
          <a:stretch/>
        </p:blipFill>
        <p:spPr bwMode="auto">
          <a:xfrm>
            <a:off x="1600200" y="3352800"/>
            <a:ext cx="5334000" cy="6126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0852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0" y="228600"/>
            <a:ext cx="2835274" cy="2814637"/>
          </a:xfrm>
        </p:spPr>
        <p:txBody>
          <a:bodyPr/>
          <a:lstStyle/>
          <a:p>
            <a:pPr algn="l"/>
            <a:r>
              <a:rPr lang="en-US" sz="4000" dirty="0" err="1" smtClean="0">
                <a:solidFill>
                  <a:srgbClr val="000066"/>
                </a:solidFill>
              </a:rPr>
              <a:t>PathologyQuality</a:t>
            </a:r>
            <a:r>
              <a:rPr lang="en-US" sz="4000" dirty="0" smtClean="0">
                <a:solidFill>
                  <a:srgbClr val="000066"/>
                </a:solidFill>
              </a:rPr>
              <a:t> </a:t>
            </a:r>
            <a:br>
              <a:rPr lang="en-US" sz="4000" dirty="0" smtClean="0">
                <a:solidFill>
                  <a:srgbClr val="000066"/>
                </a:solidFill>
              </a:rPr>
            </a:br>
            <a:r>
              <a:rPr lang="en-US" sz="4000" dirty="0" smtClean="0">
                <a:solidFill>
                  <a:srgbClr val="000066"/>
                </a:solidFill>
              </a:rPr>
              <a:t>Month </a:t>
            </a:r>
            <a:br>
              <a:rPr lang="en-US" sz="4000" dirty="0" smtClean="0">
                <a:solidFill>
                  <a:srgbClr val="000066"/>
                </a:solidFill>
              </a:rPr>
            </a:br>
            <a:r>
              <a:rPr lang="en-US" sz="4000" dirty="0" smtClean="0">
                <a:solidFill>
                  <a:srgbClr val="000066"/>
                </a:solidFill>
              </a:rPr>
              <a:t>Posters</a:t>
            </a:r>
            <a:endParaRPr lang="en-US" sz="4000" dirty="0">
              <a:solidFill>
                <a:srgbClr val="000066"/>
              </a:solidFill>
            </a:endParaRPr>
          </a:p>
        </p:txBody>
      </p:sp>
      <p:pic>
        <p:nvPicPr>
          <p:cNvPr id="3075"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76400" y="3048000"/>
            <a:ext cx="49530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descr="C:\Users\martkris\AppData\Local\Microsoft\Windows\Temporary Internet Files\Content.Outlook\VLWNFQ5F\photo (1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43102" y="647699"/>
            <a:ext cx="2057399" cy="2133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23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6584950" cy="833437"/>
          </a:xfrm>
        </p:spPr>
        <p:txBody>
          <a:bodyPr/>
          <a:lstStyle/>
          <a:p>
            <a:r>
              <a:rPr lang="en-US" sz="1400" b="1" dirty="0" smtClean="0">
                <a:solidFill>
                  <a:schemeClr val="accent2"/>
                </a:solidFill>
              </a:rPr>
              <a:t>Clinical Pathology Patient Care Quality</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600" dirty="0" smtClean="0">
                <a:solidFill>
                  <a:schemeClr val="accent2"/>
                </a:solidFill>
              </a:rPr>
              <a:t>Pathology-Blood Drive</a:t>
            </a:r>
            <a:endParaRPr lang="en-US" sz="1600" dirty="0" smtClean="0"/>
          </a:p>
        </p:txBody>
      </p:sp>
      <p:sp>
        <p:nvSpPr>
          <p:cNvPr id="2" name="TextBox 1"/>
          <p:cNvSpPr txBox="1"/>
          <p:nvPr/>
        </p:nvSpPr>
        <p:spPr>
          <a:xfrm>
            <a:off x="367506" y="6738878"/>
            <a:ext cx="6629400" cy="2862322"/>
          </a:xfrm>
          <a:prstGeom prst="rect">
            <a:avLst/>
          </a:prstGeom>
          <a:noFill/>
        </p:spPr>
        <p:txBody>
          <a:bodyPr wrap="square" rtlCol="0">
            <a:spAutoFit/>
          </a:bodyPr>
          <a:lstStyle/>
          <a:p>
            <a:pPr marL="285750" indent="-285750">
              <a:buFont typeface="Arial" pitchFamily="34" charset="0"/>
              <a:buChar char="•"/>
            </a:pPr>
            <a:r>
              <a:rPr lang="en-US" sz="1200" b="0" dirty="0" smtClean="0"/>
              <a:t>We have not been able to meet our goal despite numerous endeavors to create incentives for donors. We’ve also teamed up with Wolverines for Life for donor recruitment and Blood Battle events.</a:t>
            </a:r>
          </a:p>
          <a:p>
            <a:pPr marL="285750" indent="-285750">
              <a:buFont typeface="Arial" pitchFamily="34" charset="0"/>
              <a:buChar char="•"/>
            </a:pPr>
            <a:r>
              <a:rPr lang="en-US" sz="1200" b="0" dirty="0"/>
              <a:t>T</a:t>
            </a:r>
            <a:r>
              <a:rPr lang="en-US" sz="1200" b="0" dirty="0" smtClean="0"/>
              <a:t>ypically there are ~ 10 presenting donors per drive that are deferred either due to their current health status or answers on the donor questionnaire.</a:t>
            </a:r>
          </a:p>
          <a:p>
            <a:pPr marL="285750" indent="-285750">
              <a:buFont typeface="Arial" pitchFamily="34" charset="0"/>
              <a:buChar char="•"/>
            </a:pPr>
            <a:r>
              <a:rPr lang="en-US" sz="1200" b="0" dirty="0" smtClean="0"/>
              <a:t>We’ve consistently had a large number of no shows that hovers around 25% per drive.  Several investigations with direct communication to donors indicated people either forgot despite reminders from ARC,  or were too busy to come to the appointment.</a:t>
            </a:r>
          </a:p>
          <a:p>
            <a:pPr marL="285750" indent="-285750">
              <a:buFont typeface="Arial" pitchFamily="34" charset="0"/>
              <a:buChar char="•"/>
            </a:pPr>
            <a:r>
              <a:rPr lang="en-US" sz="1200" b="0" dirty="0" smtClean="0"/>
              <a:t>In response to donor need we have moved the start time starting in August 2014 from 7am to 6am so more staff could donate before the day shift began or during midnight-day overlaps.</a:t>
            </a:r>
          </a:p>
          <a:p>
            <a:pPr marL="285750" indent="-285750">
              <a:buFont typeface="Arial" pitchFamily="34" charset="0"/>
              <a:buChar char="•"/>
            </a:pPr>
            <a:r>
              <a:rPr lang="en-US" sz="1200" b="0" dirty="0" smtClean="0"/>
              <a:t>Blood drives are typically held monthly and can range from 1-2 days.  There are numerous other drives held throughout the University of Michigan campus.  </a:t>
            </a:r>
          </a:p>
          <a:p>
            <a:pPr marL="285750" indent="-285750">
              <a:buFont typeface="Arial" pitchFamily="34" charset="0"/>
              <a:buChar char="•"/>
            </a:pPr>
            <a:r>
              <a:rPr lang="en-US" sz="1200" b="0" dirty="0" smtClean="0"/>
              <a:t>Donors can find upcoming drives by going to </a:t>
            </a:r>
            <a:r>
              <a:rPr lang="en-US" sz="1200" dirty="0" smtClean="0">
                <a:solidFill>
                  <a:srgbClr val="FF0000"/>
                </a:solidFill>
              </a:rPr>
              <a:t>wwww.redcrossblood.org</a:t>
            </a:r>
            <a:r>
              <a:rPr lang="en-US" sz="1200" b="0" dirty="0" smtClean="0"/>
              <a:t> and searching under the </a:t>
            </a:r>
            <a:r>
              <a:rPr lang="en-US" sz="1200" dirty="0" smtClean="0">
                <a:solidFill>
                  <a:srgbClr val="000066"/>
                </a:solidFill>
              </a:rPr>
              <a:t>Sponsor Code=</a:t>
            </a:r>
            <a:r>
              <a:rPr lang="en-US" sz="1200" dirty="0" err="1" smtClean="0">
                <a:solidFill>
                  <a:srgbClr val="000066"/>
                </a:solidFill>
              </a:rPr>
              <a:t>goblue</a:t>
            </a:r>
            <a:endParaRPr lang="en-US" sz="1200" dirty="0">
              <a:solidFill>
                <a:srgbClr val="000066"/>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5105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962400"/>
            <a:ext cx="51054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614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381000" y="152400"/>
            <a:ext cx="6584950" cy="714375"/>
          </a:xfrm>
        </p:spPr>
        <p:txBody>
          <a:bodyPr/>
          <a:lstStyle/>
          <a:p>
            <a:r>
              <a:rPr lang="en-US" sz="1400" b="1" dirty="0" smtClean="0">
                <a:solidFill>
                  <a:schemeClr val="accent2"/>
                </a:solidFill>
              </a:rPr>
              <a:t>Clinical Pathology Patient Care Quality</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600" dirty="0" smtClean="0">
                <a:solidFill>
                  <a:schemeClr val="accent2"/>
                </a:solidFill>
              </a:rPr>
              <a:t>Blood Bank</a:t>
            </a:r>
            <a:endParaRPr lang="en-US" sz="1600" dirty="0" smtClean="0"/>
          </a:p>
        </p:txBody>
      </p:sp>
      <p:sp>
        <p:nvSpPr>
          <p:cNvPr id="6" name="Rectangle 5"/>
          <p:cNvSpPr/>
          <p:nvPr/>
        </p:nvSpPr>
        <p:spPr>
          <a:xfrm>
            <a:off x="381000" y="4724400"/>
            <a:ext cx="6629400" cy="3108544"/>
          </a:xfrm>
          <a:prstGeom prst="rect">
            <a:avLst/>
          </a:prstGeom>
          <a:ln>
            <a:solidFill>
              <a:schemeClr val="tx1"/>
            </a:solidFill>
          </a:ln>
        </p:spPr>
        <p:txBody>
          <a:bodyPr wrap="square">
            <a:spAutoFit/>
          </a:bodyPr>
          <a:lstStyle/>
          <a:p>
            <a:pPr>
              <a:spcBef>
                <a:spcPts val="0"/>
              </a:spcBef>
              <a:spcAft>
                <a:spcPts val="0"/>
              </a:spcAft>
            </a:pPr>
            <a:r>
              <a:rPr lang="en-US" sz="1400" dirty="0" smtClean="0">
                <a:solidFill>
                  <a:srgbClr val="1F497D"/>
                </a:solidFill>
                <a:latin typeface="Calibri"/>
                <a:ea typeface="Calibri"/>
              </a:rPr>
              <a:t>Pathology </a:t>
            </a:r>
            <a:r>
              <a:rPr lang="en-US" sz="1400" dirty="0">
                <a:solidFill>
                  <a:srgbClr val="1F497D"/>
                </a:solidFill>
                <a:latin typeface="Calibri"/>
                <a:ea typeface="Calibri"/>
              </a:rPr>
              <a:t>is pursuing a two pronged approach to “specimen quality” in the </a:t>
            </a:r>
            <a:r>
              <a:rPr lang="en-US" sz="1400" dirty="0" smtClean="0">
                <a:solidFill>
                  <a:srgbClr val="1F497D"/>
                </a:solidFill>
                <a:latin typeface="Calibri"/>
                <a:ea typeface="Calibri"/>
              </a:rPr>
              <a:t>Emergency Department (ED).  </a:t>
            </a:r>
            <a:endParaRPr lang="en-US" sz="1400" dirty="0">
              <a:solidFill>
                <a:srgbClr val="1F497D"/>
              </a:solidFill>
              <a:latin typeface="Calibri"/>
              <a:ea typeface="Calibri"/>
            </a:endParaRPr>
          </a:p>
          <a:p>
            <a:pPr marL="342900" indent="-342900">
              <a:spcBef>
                <a:spcPts val="0"/>
              </a:spcBef>
              <a:spcAft>
                <a:spcPts val="0"/>
              </a:spcAft>
              <a:buFontTx/>
              <a:buAutoNum type="arabicPeriod"/>
            </a:pPr>
            <a:r>
              <a:rPr lang="en-US" sz="1400" dirty="0">
                <a:solidFill>
                  <a:srgbClr val="1F497D"/>
                </a:solidFill>
                <a:latin typeface="Calibri"/>
                <a:ea typeface="Calibri"/>
              </a:rPr>
              <a:t>There </a:t>
            </a:r>
            <a:r>
              <a:rPr lang="en-US" sz="1400" dirty="0" smtClean="0">
                <a:solidFill>
                  <a:srgbClr val="1F497D"/>
                </a:solidFill>
                <a:latin typeface="Calibri"/>
                <a:ea typeface="Calibri"/>
              </a:rPr>
              <a:t>are and have </a:t>
            </a:r>
            <a:r>
              <a:rPr lang="en-US" sz="1400" dirty="0">
                <a:solidFill>
                  <a:srgbClr val="1F497D"/>
                </a:solidFill>
                <a:latin typeface="Calibri"/>
                <a:ea typeface="Calibri"/>
              </a:rPr>
              <a:t>been ongoing discussions via Nursing Liaisons (Barb Wetula, RN, and Sheryl Woloskie) to </a:t>
            </a:r>
            <a:r>
              <a:rPr lang="en-US" sz="1400" dirty="0" smtClean="0">
                <a:solidFill>
                  <a:srgbClr val="1F497D"/>
                </a:solidFill>
                <a:latin typeface="Calibri"/>
                <a:ea typeface="Calibri"/>
              </a:rPr>
              <a:t>address </a:t>
            </a:r>
            <a:r>
              <a:rPr lang="en-US" sz="1400" dirty="0">
                <a:solidFill>
                  <a:srgbClr val="1F497D"/>
                </a:solidFill>
                <a:latin typeface="Calibri"/>
                <a:ea typeface="Calibri"/>
              </a:rPr>
              <a:t>training for non-Pathology collected specimens.  This focus has been </a:t>
            </a:r>
            <a:r>
              <a:rPr lang="en-US" sz="1400" dirty="0" smtClean="0">
                <a:solidFill>
                  <a:srgbClr val="1F497D"/>
                </a:solidFill>
                <a:latin typeface="Calibri"/>
                <a:ea typeface="Calibri"/>
              </a:rPr>
              <a:t>throughout </a:t>
            </a:r>
            <a:r>
              <a:rPr lang="en-US" sz="1400" dirty="0">
                <a:solidFill>
                  <a:srgbClr val="1F497D"/>
                </a:solidFill>
                <a:latin typeface="Calibri"/>
                <a:ea typeface="Calibri"/>
              </a:rPr>
              <a:t>UMHS, with an emphasis on the ED. </a:t>
            </a:r>
          </a:p>
          <a:p>
            <a:pPr marL="342900" indent="-342900">
              <a:spcBef>
                <a:spcPts val="0"/>
              </a:spcBef>
              <a:spcAft>
                <a:spcPts val="0"/>
              </a:spcAft>
              <a:buFontTx/>
              <a:buAutoNum type="arabicPeriod"/>
            </a:pPr>
            <a:r>
              <a:rPr lang="en-US" sz="1400" dirty="0" smtClean="0">
                <a:solidFill>
                  <a:srgbClr val="1F497D"/>
                </a:solidFill>
                <a:latin typeface="Calibri"/>
                <a:ea typeface="Calibri"/>
              </a:rPr>
              <a:t>Pathology and the ED are investigating </a:t>
            </a:r>
            <a:r>
              <a:rPr lang="en-US" sz="1400" dirty="0">
                <a:solidFill>
                  <a:srgbClr val="1F497D"/>
                </a:solidFill>
                <a:latin typeface="Calibri"/>
                <a:ea typeface="Calibri"/>
              </a:rPr>
              <a:t>possible deployment </a:t>
            </a:r>
            <a:r>
              <a:rPr lang="en-US" sz="1400" dirty="0" smtClean="0">
                <a:solidFill>
                  <a:srgbClr val="1F497D"/>
                </a:solidFill>
                <a:latin typeface="Calibri"/>
                <a:ea typeface="Calibri"/>
              </a:rPr>
              <a:t>of </a:t>
            </a:r>
            <a:r>
              <a:rPr lang="en-US" sz="1400" dirty="0">
                <a:solidFill>
                  <a:srgbClr val="1F497D"/>
                </a:solidFill>
                <a:latin typeface="Calibri"/>
                <a:ea typeface="Calibri"/>
              </a:rPr>
              <a:t>additional Pathology personal in the ED POCT </a:t>
            </a:r>
            <a:r>
              <a:rPr lang="en-US" sz="1400" dirty="0" smtClean="0">
                <a:solidFill>
                  <a:srgbClr val="1F497D"/>
                </a:solidFill>
                <a:latin typeface="Calibri"/>
                <a:ea typeface="Calibri"/>
              </a:rPr>
              <a:t>lab</a:t>
            </a:r>
            <a:r>
              <a:rPr lang="en-US" sz="1400" dirty="0">
                <a:solidFill>
                  <a:srgbClr val="1F497D"/>
                </a:solidFill>
                <a:latin typeface="Calibri"/>
                <a:ea typeface="Calibri"/>
              </a:rPr>
              <a:t> </a:t>
            </a:r>
            <a:r>
              <a:rPr lang="en-US" sz="1400" dirty="0" smtClean="0">
                <a:solidFill>
                  <a:srgbClr val="1F497D"/>
                </a:solidFill>
                <a:latin typeface="Calibri"/>
                <a:ea typeface="Calibri"/>
              </a:rPr>
              <a:t>or utilization of the Soft ID system which has been shown to decrease patient identification/signature errors at other institutions.  </a:t>
            </a:r>
          </a:p>
          <a:p>
            <a:pPr marL="342900" indent="-342900">
              <a:spcBef>
                <a:spcPts val="0"/>
              </a:spcBef>
              <a:spcAft>
                <a:spcPts val="0"/>
              </a:spcAft>
              <a:buFontTx/>
              <a:buAutoNum type="arabicPeriod"/>
            </a:pPr>
            <a:r>
              <a:rPr lang="en-US" sz="1400" dirty="0" smtClean="0">
                <a:solidFill>
                  <a:srgbClr val="1F497D"/>
                </a:solidFill>
                <a:latin typeface="Calibri"/>
                <a:ea typeface="Calibri"/>
              </a:rPr>
              <a:t>We continue to see a decrease in many of the problems for the 3</a:t>
            </a:r>
            <a:r>
              <a:rPr lang="en-US" sz="1400" baseline="30000" dirty="0" smtClean="0">
                <a:solidFill>
                  <a:srgbClr val="1F497D"/>
                </a:solidFill>
                <a:latin typeface="Calibri"/>
                <a:ea typeface="Calibri"/>
              </a:rPr>
              <a:t>rd</a:t>
            </a:r>
            <a:r>
              <a:rPr lang="en-US" sz="1400" dirty="0" smtClean="0">
                <a:solidFill>
                  <a:srgbClr val="1F497D"/>
                </a:solidFill>
                <a:latin typeface="Calibri"/>
                <a:ea typeface="Calibri"/>
              </a:rPr>
              <a:t> quarter of this year.  Problems that have not decreased have at least been maintained compared to past quarters.  There has been extra effort into refining training as well as processes.  We will continue to monitor this metric for sustainability. </a:t>
            </a:r>
          </a:p>
          <a:p>
            <a:pPr marL="342900" indent="-342900">
              <a:spcBef>
                <a:spcPts val="0"/>
              </a:spcBef>
              <a:spcAft>
                <a:spcPts val="0"/>
              </a:spcAft>
              <a:buFontTx/>
              <a:buAutoNum type="arabicPeriod"/>
            </a:pPr>
            <a:endParaRPr lang="en-US" sz="1400" dirty="0">
              <a:solidFill>
                <a:srgbClr val="000000"/>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6821487"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65782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152400"/>
            <a:ext cx="6584950" cy="714375"/>
          </a:xfrm>
        </p:spPr>
        <p:txBody>
          <a:bodyPr/>
          <a:lstStyle/>
          <a:p>
            <a:r>
              <a:rPr lang="en-US" sz="1400" b="1" dirty="0">
                <a:solidFill>
                  <a:schemeClr val="accent2"/>
                </a:solidFill>
              </a:rPr>
              <a:t>Clinical Pathology Patient Care Quality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Chemistry</a:t>
            </a:r>
            <a:endParaRPr lang="en-US" sz="1800" b="1" dirty="0" smtClean="0"/>
          </a:p>
        </p:txBody>
      </p:sp>
      <p:sp>
        <p:nvSpPr>
          <p:cNvPr id="7" name="Content Placeholder 5"/>
          <p:cNvSpPr>
            <a:spLocks noGrp="1" noChangeArrowheads="1"/>
          </p:cNvSpPr>
          <p:nvPr>
            <p:ph idx="1"/>
          </p:nvPr>
        </p:nvSpPr>
        <p:spPr>
          <a:xfrm>
            <a:off x="228600" y="4343401"/>
            <a:ext cx="3581400" cy="5181599"/>
          </a:xfrm>
          <a:prstGeom prst="rect">
            <a:avLst/>
          </a:prstGeom>
          <a:ln>
            <a:solidFill>
              <a:schemeClr val="tx1"/>
            </a:solidFill>
          </a:ln>
        </p:spPr>
        <p:txBody>
          <a:bodyPr/>
          <a:lstStyle/>
          <a:p>
            <a:pPr marL="0" indent="0" eaLnBrk="1" hangingPunct="1">
              <a:buFontTx/>
              <a:buNone/>
            </a:pPr>
            <a:r>
              <a:rPr lang="en-US" sz="1400" b="1" dirty="0" smtClean="0"/>
              <a:t>Description of Problem: </a:t>
            </a:r>
            <a:r>
              <a:rPr lang="en-US" sz="1400" dirty="0" smtClean="0"/>
              <a:t>The guaiac method for detecting blood in the stool as a detection of colorectal cancer requires the patient to adhere to several dietary restrictions as well as to collect three separate stool samples.  Due to this complexity, we had low compliance (&lt;20%).  Newer methodologies such as FIT are available that only require a single sample, no dietary restrictions, and have a higher sensitivity.  </a:t>
            </a:r>
            <a:endParaRPr lang="en-US" sz="1400" b="1" dirty="0" smtClean="0"/>
          </a:p>
          <a:p>
            <a:pPr marL="0" indent="0" eaLnBrk="1" hangingPunct="1">
              <a:buFontTx/>
              <a:buNone/>
            </a:pPr>
            <a:r>
              <a:rPr lang="en-US" sz="1400" b="1" dirty="0" smtClean="0"/>
              <a:t>Impact of Problem: </a:t>
            </a:r>
          </a:p>
          <a:p>
            <a:pPr marL="0" indent="0" eaLnBrk="1" hangingPunct="1">
              <a:buFontTx/>
              <a:buNone/>
            </a:pPr>
            <a:r>
              <a:rPr lang="en-US" sz="1400" dirty="0" smtClean="0"/>
              <a:t>Formerly, </a:t>
            </a:r>
            <a:r>
              <a:rPr lang="en-US" sz="1400" dirty="0"/>
              <a:t>the </a:t>
            </a:r>
            <a:r>
              <a:rPr lang="en-US" sz="1400" dirty="0" smtClean="0"/>
              <a:t>guaiac </a:t>
            </a:r>
            <a:r>
              <a:rPr lang="en-US" sz="1400" dirty="0"/>
              <a:t>cards </a:t>
            </a:r>
            <a:r>
              <a:rPr lang="en-US" sz="1400" dirty="0" smtClean="0"/>
              <a:t>we distributed </a:t>
            </a:r>
            <a:r>
              <a:rPr lang="en-US" sz="1400" dirty="0"/>
              <a:t>had a low rate of </a:t>
            </a:r>
            <a:r>
              <a:rPr lang="en-US" sz="1400" dirty="0" smtClean="0"/>
              <a:t>return as indicated above.  Use of the newer immunochemical method has increased the rate of return almost four-fold due to ease of collection by the patient.  </a:t>
            </a:r>
            <a:endParaRPr lang="en-US" sz="1400" b="1" dirty="0"/>
          </a:p>
          <a:p>
            <a:pPr marL="0" indent="0" eaLnBrk="1" hangingPunct="1">
              <a:buFontTx/>
              <a:buNone/>
            </a:pPr>
            <a:endParaRPr lang="en-US" sz="1400" dirty="0"/>
          </a:p>
          <a:p>
            <a:pPr marL="0" indent="0" eaLnBrk="1" hangingPunct="1">
              <a:buFontTx/>
              <a:buNone/>
            </a:pPr>
            <a:r>
              <a:rPr lang="en-US" sz="1400" b="1" dirty="0" smtClean="0"/>
              <a:t>Reporter of Problem:</a:t>
            </a:r>
            <a:endParaRPr lang="en-US" sz="1400" b="1" dirty="0"/>
          </a:p>
          <a:p>
            <a:pPr marL="0" indent="0" eaLnBrk="1" hangingPunct="1">
              <a:buFontTx/>
              <a:buNone/>
            </a:pPr>
            <a:r>
              <a:rPr lang="en-US" sz="1400" dirty="0" smtClean="0"/>
              <a:t>Laboratories, physician offices</a:t>
            </a:r>
          </a:p>
        </p:txBody>
      </p:sp>
      <p:sp>
        <p:nvSpPr>
          <p:cNvPr id="8" name="Rectangle 3"/>
          <p:cNvSpPr txBox="1">
            <a:spLocks noChangeArrowheads="1"/>
          </p:cNvSpPr>
          <p:nvPr/>
        </p:nvSpPr>
        <p:spPr bwMode="auto">
          <a:xfrm>
            <a:off x="4012869" y="4343400"/>
            <a:ext cx="3064293" cy="51816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None/>
            </a:pPr>
            <a:r>
              <a:rPr lang="en-US" sz="1400" b="1" dirty="0" smtClean="0"/>
              <a:t>Description of </a:t>
            </a:r>
            <a:r>
              <a:rPr lang="en-US" sz="1400" dirty="0" smtClean="0"/>
              <a:t>Solution: </a:t>
            </a:r>
          </a:p>
          <a:p>
            <a:pPr marL="0" indent="0" eaLnBrk="1" hangingPunct="1">
              <a:buNone/>
            </a:pPr>
            <a:r>
              <a:rPr lang="en-US" sz="1400" b="0" dirty="0" smtClean="0"/>
              <a:t>Implement the immunochemical method for detection of colorectal cancer. Physicians would order the test when the kit was handed to the patient. </a:t>
            </a:r>
            <a:r>
              <a:rPr lang="en-US" sz="1400" b="0" dirty="0"/>
              <a:t>Pre-stamped envelopes provided to the patient will be returned to the laboratory where the test will be run. </a:t>
            </a:r>
            <a:endParaRPr lang="en-US" sz="1400" b="0" dirty="0" smtClean="0"/>
          </a:p>
          <a:p>
            <a:pPr marL="0" indent="0" eaLnBrk="1" hangingPunct="1">
              <a:buNone/>
            </a:pPr>
            <a:r>
              <a:rPr lang="en-US" sz="1400" dirty="0" smtClean="0"/>
              <a:t>How we know it worked:</a:t>
            </a:r>
          </a:p>
          <a:p>
            <a:pPr marL="0" indent="0" eaLnBrk="1" hangingPunct="1">
              <a:buNone/>
            </a:pPr>
            <a:r>
              <a:rPr lang="en-US" sz="1400" b="0" dirty="0" smtClean="0"/>
              <a:t>We continue to  see  a positive outcome relative to patient compliance with returning the kit for testing. </a:t>
            </a:r>
            <a:r>
              <a:rPr lang="en-US" sz="1400" b="0" dirty="0"/>
              <a:t>For the past 6 months we’ve seen a 1-2% increase each month.</a:t>
            </a:r>
          </a:p>
          <a:p>
            <a:pPr marL="0" indent="0" eaLnBrk="1" hangingPunct="1">
              <a:buNone/>
            </a:pPr>
            <a:r>
              <a:rPr lang="en-US" sz="1400" b="0" dirty="0" smtClean="0"/>
              <a:t>Since November 2013 we have increased compliance by 40%.  Issues related to the date of order, release &amp; collection are being investigated by MiChart &amp; Chemistry.</a:t>
            </a:r>
          </a:p>
          <a:p>
            <a:pPr marL="0" indent="0" eaLnBrk="1" hangingPunct="1">
              <a:buNone/>
            </a:pPr>
            <a:r>
              <a:rPr lang="en-US" sz="1400" b="1" dirty="0" smtClean="0"/>
              <a:t>Date Solution Implemented</a:t>
            </a:r>
            <a:r>
              <a:rPr lang="en-US" sz="1400" dirty="0" smtClean="0"/>
              <a:t>: </a:t>
            </a:r>
            <a:r>
              <a:rPr lang="en-US" sz="1400" b="0" dirty="0" smtClean="0"/>
              <a:t>October 29,  2013</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812" y="914400"/>
            <a:ext cx="68643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152400"/>
            <a:ext cx="6584950" cy="4905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Hematology</a:t>
            </a: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340242" y="4586176"/>
            <a:ext cx="3429000" cy="4862624"/>
          </a:xfrm>
          <a:prstGeom prst="rect">
            <a:avLst/>
          </a:prstGeom>
          <a:ln>
            <a:solidFill>
              <a:schemeClr val="tx1"/>
            </a:solidFill>
          </a:ln>
        </p:spPr>
        <p:txBody>
          <a:bodyPr/>
          <a:lstStyle/>
          <a:p>
            <a:pPr marL="0" indent="0" eaLnBrk="1" hangingPunct="1">
              <a:buFontTx/>
              <a:buNone/>
            </a:pPr>
            <a:r>
              <a:rPr lang="en-US" sz="1400" b="1" dirty="0"/>
              <a:t>Description of Problem: </a:t>
            </a:r>
          </a:p>
          <a:p>
            <a:pPr marL="0" indent="0" eaLnBrk="1" hangingPunct="1">
              <a:buFontTx/>
              <a:buNone/>
            </a:pPr>
            <a:r>
              <a:rPr lang="en-US" sz="1400" dirty="0"/>
              <a:t>The Hematology lab created specific parameters related to the complete blood count </a:t>
            </a:r>
            <a:r>
              <a:rPr lang="en-US" sz="1400" dirty="0" smtClean="0"/>
              <a:t>(CBC) that </a:t>
            </a:r>
            <a:r>
              <a:rPr lang="en-US" sz="1400" dirty="0"/>
              <a:t>reflex to the pathologist for a review starting in 2005.</a:t>
            </a:r>
          </a:p>
          <a:p>
            <a:pPr marL="0" indent="0" eaLnBrk="1" hangingPunct="1">
              <a:buFontTx/>
              <a:buNone/>
            </a:pPr>
            <a:r>
              <a:rPr lang="en-US" sz="1400" b="1" dirty="0"/>
              <a:t>Impact of Problem: </a:t>
            </a:r>
          </a:p>
          <a:p>
            <a:pPr marL="0" indent="0" eaLnBrk="1" hangingPunct="1">
              <a:buFontTx/>
              <a:buNone/>
            </a:pPr>
            <a:r>
              <a:rPr lang="en-US" sz="1400" dirty="0" smtClean="0"/>
              <a:t>Inappropriate requests increase </a:t>
            </a:r>
            <a:r>
              <a:rPr lang="en-US" sz="1400" dirty="0"/>
              <a:t>cost due to the additional pathologist </a:t>
            </a:r>
            <a:r>
              <a:rPr lang="en-US" sz="1400" dirty="0" smtClean="0"/>
              <a:t>review (</a:t>
            </a:r>
            <a:r>
              <a:rPr lang="en-US" sz="1400" dirty="0"/>
              <a:t>path-rev</a:t>
            </a:r>
            <a:r>
              <a:rPr lang="en-US" sz="1400" dirty="0" smtClean="0"/>
              <a:t>)</a:t>
            </a:r>
            <a:r>
              <a:rPr lang="en-US" sz="1400" dirty="0"/>
              <a:t> </a:t>
            </a:r>
            <a:r>
              <a:rPr lang="en-US" sz="1400" dirty="0" smtClean="0"/>
              <a:t>and impair </a:t>
            </a:r>
            <a:r>
              <a:rPr lang="en-US" sz="1400" dirty="0"/>
              <a:t>the turnaround time for patients that require a pathologist review since there is no way to prioritize these if all of the slides are reviewed.</a:t>
            </a:r>
          </a:p>
          <a:p>
            <a:pPr marL="0" indent="0" eaLnBrk="1" hangingPunct="1">
              <a:buFontTx/>
              <a:buNone/>
            </a:pPr>
            <a:r>
              <a:rPr lang="en-US" sz="1400" b="1" dirty="0"/>
              <a:t>Reporter of Problem: </a:t>
            </a:r>
          </a:p>
          <a:p>
            <a:pPr marL="0" indent="0" eaLnBrk="1" hangingPunct="1">
              <a:buFontTx/>
              <a:buNone/>
            </a:pPr>
            <a:r>
              <a:rPr lang="en-US" sz="1400" dirty="0"/>
              <a:t>Hematology Pathologists/Staff</a:t>
            </a:r>
          </a:p>
          <a:p>
            <a:pPr marL="0" lvl="0" indent="0" eaLnBrk="1" hangingPunct="1">
              <a:buNone/>
            </a:pPr>
            <a:r>
              <a:rPr lang="en-US" sz="1400" b="1" dirty="0">
                <a:solidFill>
                  <a:srgbClr val="000000"/>
                </a:solidFill>
              </a:rPr>
              <a:t>Description of Solution</a:t>
            </a:r>
            <a:r>
              <a:rPr lang="en-US" sz="1400" dirty="0">
                <a:solidFill>
                  <a:srgbClr val="000000"/>
                </a:solidFill>
              </a:rPr>
              <a:t>: Alter the current policy based on medical director guidance to allow specially trained, competency assessed technologists to prescreen path-rev slides. If screens are determined to be inappropriate </a:t>
            </a:r>
            <a:r>
              <a:rPr lang="en-US" sz="1400" dirty="0" smtClean="0">
                <a:solidFill>
                  <a:srgbClr val="000000"/>
                </a:solidFill>
              </a:rPr>
              <a:t>for </a:t>
            </a:r>
            <a:endParaRPr lang="en-US" sz="1400" dirty="0"/>
          </a:p>
          <a:p>
            <a:pPr marL="0" indent="0" eaLnBrk="1" hangingPunct="1">
              <a:buFontTx/>
              <a:buNone/>
            </a:pPr>
            <a:endParaRPr lang="en-US" sz="1400" dirty="0"/>
          </a:p>
        </p:txBody>
      </p:sp>
      <p:sp>
        <p:nvSpPr>
          <p:cNvPr id="4" name="Rectangle 3"/>
          <p:cNvSpPr txBox="1">
            <a:spLocks noChangeArrowheads="1"/>
          </p:cNvSpPr>
          <p:nvPr/>
        </p:nvSpPr>
        <p:spPr bwMode="auto">
          <a:xfrm>
            <a:off x="4012870" y="4572000"/>
            <a:ext cx="3064293" cy="48768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lvl="0" indent="0" eaLnBrk="1" hangingPunct="1">
              <a:buNone/>
            </a:pPr>
            <a:r>
              <a:rPr lang="en-US" sz="1400" b="0" dirty="0">
                <a:solidFill>
                  <a:srgbClr val="000000"/>
                </a:solidFill>
              </a:rPr>
              <a:t>p</a:t>
            </a:r>
            <a:r>
              <a:rPr lang="en-US" sz="1400" b="0" dirty="0" smtClean="0">
                <a:solidFill>
                  <a:srgbClr val="000000"/>
                </a:solidFill>
              </a:rPr>
              <a:t>athologist review the path-rev </a:t>
            </a:r>
            <a:r>
              <a:rPr lang="en-US" sz="1400" b="0" dirty="0">
                <a:solidFill>
                  <a:srgbClr val="000000"/>
                </a:solidFill>
              </a:rPr>
              <a:t>would be </a:t>
            </a:r>
            <a:r>
              <a:rPr lang="en-US" sz="1400" b="0" dirty="0" smtClean="0">
                <a:solidFill>
                  <a:srgbClr val="000000"/>
                </a:solidFill>
              </a:rPr>
              <a:t>canceled.</a:t>
            </a:r>
            <a:endParaRPr lang="en-US" sz="1400" b="0" dirty="0">
              <a:solidFill>
                <a:srgbClr val="000000"/>
              </a:solidFill>
            </a:endParaRPr>
          </a:p>
          <a:p>
            <a:pPr marL="0" indent="0" eaLnBrk="1" hangingPunct="1">
              <a:buNone/>
            </a:pPr>
            <a:r>
              <a:rPr lang="en-US" sz="1400" dirty="0"/>
              <a:t>How we know it worked?</a:t>
            </a:r>
          </a:p>
          <a:p>
            <a:pPr marL="0" indent="0" eaLnBrk="1" hangingPunct="1">
              <a:buNone/>
            </a:pPr>
            <a:r>
              <a:rPr lang="en-US" sz="1400" b="0" dirty="0"/>
              <a:t>Over 40% of all </a:t>
            </a:r>
            <a:r>
              <a:rPr lang="en-US" sz="1400" b="0" dirty="0" smtClean="0"/>
              <a:t>path-rev orders </a:t>
            </a:r>
            <a:r>
              <a:rPr lang="en-US" sz="1400" b="0" dirty="0"/>
              <a:t>requests received each month are canceled </a:t>
            </a:r>
            <a:r>
              <a:rPr lang="en-US" sz="1400" b="0" dirty="0" smtClean="0"/>
              <a:t>thus improving turnaround time </a:t>
            </a:r>
            <a:r>
              <a:rPr lang="en-US" sz="1400" b="0" dirty="0"/>
              <a:t>and decreasing the cost to the institution and patient.  </a:t>
            </a:r>
            <a:r>
              <a:rPr lang="en-US" sz="1400" b="0" dirty="0" smtClean="0"/>
              <a:t>Technologist decisions </a:t>
            </a:r>
            <a:r>
              <a:rPr lang="en-US" sz="1400" b="0" dirty="0"/>
              <a:t>are assessed monthly.  Approximately, 10 cases per month are reviewed rotated between 5 screener technologists.  This equates to each technologist being assessed twice per year.</a:t>
            </a:r>
          </a:p>
          <a:p>
            <a:pPr marL="0" indent="0" eaLnBrk="1" hangingPunct="1">
              <a:buNone/>
            </a:pPr>
            <a:r>
              <a:rPr lang="en-US" sz="1400" dirty="0"/>
              <a:t>Areas for continued improvement: </a:t>
            </a:r>
            <a:r>
              <a:rPr lang="en-US" sz="1400" b="0" dirty="0"/>
              <a:t>The Hematology lab is in the process of reviewing the criteria set to reflex the path-rev to determine which criteria require a pathologist intervention versus review by qualified technologists</a:t>
            </a:r>
            <a:r>
              <a:rPr lang="en-US" sz="1400" b="0" dirty="0" smtClean="0"/>
              <a:t>.</a:t>
            </a:r>
            <a:endParaRPr lang="en-US" sz="1400" dirty="0"/>
          </a:p>
        </p:txBody>
      </p:sp>
      <p:pic>
        <p:nvPicPr>
          <p:cNvPr id="1026" name="Chart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38200"/>
            <a:ext cx="6619963"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135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228600"/>
            <a:ext cx="6584950" cy="4143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Hematology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381001" y="4572000"/>
            <a:ext cx="3429000" cy="4786086"/>
          </a:xfrm>
          <a:prstGeom prst="rect">
            <a:avLst/>
          </a:prstGeom>
          <a:ln>
            <a:solidFill>
              <a:schemeClr val="tx1"/>
            </a:solidFill>
          </a:ln>
        </p:spPr>
        <p:txBody>
          <a:bodyPr/>
          <a:lstStyle/>
          <a:p>
            <a:pPr marL="0" indent="0" eaLnBrk="1" hangingPunct="1">
              <a:buFontTx/>
              <a:buNone/>
            </a:pPr>
            <a:r>
              <a:rPr lang="en-US" sz="1400" b="1" dirty="0"/>
              <a:t>Description of Problem: </a:t>
            </a:r>
          </a:p>
          <a:p>
            <a:pPr marL="0" indent="0" eaLnBrk="1" hangingPunct="1">
              <a:buFontTx/>
              <a:buNone/>
            </a:pPr>
            <a:r>
              <a:rPr lang="en-US" sz="1400" dirty="0"/>
              <a:t>Historically, </a:t>
            </a:r>
            <a:r>
              <a:rPr lang="en-US" sz="1400" dirty="0" smtClean="0"/>
              <a:t>MD </a:t>
            </a:r>
            <a:r>
              <a:rPr lang="en-US" sz="1400" dirty="0"/>
              <a:t>requests </a:t>
            </a:r>
            <a:r>
              <a:rPr lang="en-US" sz="1400" dirty="0" smtClean="0"/>
              <a:t>have </a:t>
            </a:r>
            <a:r>
              <a:rPr lang="en-US" sz="1400" dirty="0"/>
              <a:t>been processed as ordered.  During the past year, there has been an upward trend in the number of Pathology Review requests from providers.  Investigation into why this is occurring and whether the requests are appropriate and could be triaged in other ways </a:t>
            </a:r>
            <a:r>
              <a:rPr lang="en-US" sz="1400" dirty="0" smtClean="0"/>
              <a:t>is in </a:t>
            </a:r>
            <a:r>
              <a:rPr lang="en-US" sz="1400" dirty="0"/>
              <a:t>progress.</a:t>
            </a:r>
          </a:p>
          <a:p>
            <a:pPr marL="0" indent="0" eaLnBrk="1" hangingPunct="1">
              <a:buFontTx/>
              <a:buNone/>
            </a:pPr>
            <a:r>
              <a:rPr lang="en-US" sz="1400" b="1" dirty="0"/>
              <a:t>Impact of Problem: </a:t>
            </a:r>
          </a:p>
          <a:p>
            <a:pPr marL="0" indent="0" eaLnBrk="1" hangingPunct="1">
              <a:buFontTx/>
              <a:buNone/>
            </a:pPr>
            <a:r>
              <a:rPr lang="en-US" sz="1400" dirty="0"/>
              <a:t>If requests are </a:t>
            </a:r>
            <a:r>
              <a:rPr lang="en-US" sz="1400" dirty="0" smtClean="0"/>
              <a:t>inappropriate </a:t>
            </a:r>
            <a:r>
              <a:rPr lang="en-US" sz="1400" dirty="0"/>
              <a:t>this results in the unneeded cost of Pathologist review and delays turnaround time for patients that should </a:t>
            </a:r>
            <a:r>
              <a:rPr lang="en-US" sz="1400" dirty="0" smtClean="0"/>
              <a:t>require a pathologist to review their slide. </a:t>
            </a:r>
            <a:endParaRPr lang="en-US" sz="1400" dirty="0"/>
          </a:p>
          <a:p>
            <a:pPr marL="0" indent="0" eaLnBrk="1" hangingPunct="1">
              <a:buFontTx/>
              <a:buNone/>
            </a:pPr>
            <a:r>
              <a:rPr lang="en-US" sz="1400" b="1" dirty="0"/>
              <a:t>Reporter of Problem: </a:t>
            </a:r>
          </a:p>
          <a:p>
            <a:pPr marL="0" indent="0" eaLnBrk="1" hangingPunct="1">
              <a:buFontTx/>
              <a:buNone/>
            </a:pPr>
            <a:r>
              <a:rPr lang="en-US" sz="1400" dirty="0"/>
              <a:t>Hematology </a:t>
            </a:r>
            <a:r>
              <a:rPr lang="en-US" sz="1400" dirty="0" smtClean="0"/>
              <a:t>Pathologists/Staff</a:t>
            </a:r>
          </a:p>
          <a:p>
            <a:pPr marL="0" indent="0" eaLnBrk="1" hangingPunct="1">
              <a:buFontTx/>
              <a:buNone/>
            </a:pPr>
            <a:r>
              <a:rPr lang="en-US" sz="1400" b="1" dirty="0">
                <a:solidFill>
                  <a:srgbClr val="000000"/>
                </a:solidFill>
              </a:rPr>
              <a:t>Description of Solution: </a:t>
            </a:r>
            <a:r>
              <a:rPr lang="en-US" sz="1400" dirty="0">
                <a:solidFill>
                  <a:srgbClr val="000000"/>
                </a:solidFill>
              </a:rPr>
              <a:t>Alter the current policy </a:t>
            </a:r>
            <a:r>
              <a:rPr lang="en-US" sz="1400" dirty="0" smtClean="0">
                <a:solidFill>
                  <a:srgbClr val="000000"/>
                </a:solidFill>
              </a:rPr>
              <a:t>and allow </a:t>
            </a:r>
            <a:r>
              <a:rPr lang="en-US" sz="1400" dirty="0">
                <a:solidFill>
                  <a:srgbClr val="000000"/>
                </a:solidFill>
              </a:rPr>
              <a:t>technologists to prescreen MD request slides similarly to the Path-rev </a:t>
            </a:r>
            <a:r>
              <a:rPr lang="en-US" sz="1400" dirty="0" smtClean="0">
                <a:solidFill>
                  <a:srgbClr val="000000"/>
                </a:solidFill>
              </a:rPr>
              <a:t>process used for CBCs.</a:t>
            </a:r>
            <a:endParaRPr lang="en-US" sz="1400" dirty="0"/>
          </a:p>
        </p:txBody>
      </p:sp>
      <p:sp>
        <p:nvSpPr>
          <p:cNvPr id="4" name="Rectangle 3"/>
          <p:cNvSpPr txBox="1">
            <a:spLocks noChangeArrowheads="1"/>
          </p:cNvSpPr>
          <p:nvPr/>
        </p:nvSpPr>
        <p:spPr bwMode="auto">
          <a:xfrm>
            <a:off x="4012870" y="4572000"/>
            <a:ext cx="3064293" cy="4800600"/>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FontTx/>
              <a:buNone/>
            </a:pPr>
            <a:r>
              <a:rPr lang="en-US" sz="1400" b="0" kern="0" dirty="0" smtClean="0">
                <a:solidFill>
                  <a:srgbClr val="000000"/>
                </a:solidFill>
              </a:rPr>
              <a:t>This is done after </a:t>
            </a:r>
            <a:r>
              <a:rPr lang="en-US" sz="1400" b="0" kern="0" dirty="0"/>
              <a:t>after an initial audit by </a:t>
            </a:r>
            <a:r>
              <a:rPr lang="en-US" sz="1400" b="0" kern="0" dirty="0" smtClean="0"/>
              <a:t>a pathologist </a:t>
            </a:r>
            <a:r>
              <a:rPr lang="en-US" sz="1400" b="0" kern="0" dirty="0"/>
              <a:t>review of cases deemed not to require MD Path Review assures patient safety</a:t>
            </a:r>
            <a:r>
              <a:rPr lang="en-US" sz="1400" b="0" kern="0" dirty="0">
                <a:solidFill>
                  <a:srgbClr val="000000"/>
                </a:solidFill>
              </a:rPr>
              <a:t>. If screens are determined to be inappropriate the MD Path Review would be canceled by the technologist. </a:t>
            </a:r>
          </a:p>
          <a:p>
            <a:pPr marL="0" indent="0" eaLnBrk="1" hangingPunct="1">
              <a:buFontTx/>
              <a:buNone/>
            </a:pPr>
            <a:r>
              <a:rPr lang="en-US" sz="1400" dirty="0">
                <a:solidFill>
                  <a:srgbClr val="000000"/>
                </a:solidFill>
              </a:rPr>
              <a:t>How we know it worked?</a:t>
            </a:r>
          </a:p>
          <a:p>
            <a:pPr marL="0" indent="0" eaLnBrk="1" hangingPunct="1">
              <a:buFontTx/>
              <a:buNone/>
            </a:pPr>
            <a:r>
              <a:rPr lang="en-US" sz="1400" b="0" dirty="0" smtClean="0">
                <a:solidFill>
                  <a:srgbClr val="000000"/>
                </a:solidFill>
              </a:rPr>
              <a:t>TBD-Plans for implementation are ongoing.  Late </a:t>
            </a:r>
            <a:r>
              <a:rPr lang="en-US" sz="1400" b="0" dirty="0">
                <a:solidFill>
                  <a:srgbClr val="000000"/>
                </a:solidFill>
              </a:rPr>
              <a:t>2014 is the anticipated target date for implementation.</a:t>
            </a:r>
          </a:p>
          <a:p>
            <a:pPr marL="0" indent="0" eaLnBrk="1" hangingPunct="1">
              <a:buFontTx/>
              <a:buNone/>
            </a:pPr>
            <a:r>
              <a:rPr lang="en-US" sz="1400" dirty="0">
                <a:solidFill>
                  <a:srgbClr val="000000"/>
                </a:solidFill>
              </a:rPr>
              <a:t>Areas for continued improvement: </a:t>
            </a:r>
            <a:r>
              <a:rPr lang="en-US" sz="1400" b="0" dirty="0">
                <a:solidFill>
                  <a:srgbClr val="000000"/>
                </a:solidFill>
              </a:rPr>
              <a:t>Hematology will be investigating reasons why orders are received in error to providers (e.g. standing orders, errant orders, or improper </a:t>
            </a:r>
            <a:r>
              <a:rPr lang="en-US" sz="1400" b="0" dirty="0" smtClean="0">
                <a:solidFill>
                  <a:srgbClr val="000000"/>
                </a:solidFill>
              </a:rPr>
              <a:t>understanding of the order code).</a:t>
            </a:r>
            <a:endParaRPr lang="en-US" sz="1400" dirty="0">
              <a:solidFill>
                <a:srgbClr val="000000"/>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4" y="990600"/>
            <a:ext cx="68755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7954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81000" y="152400"/>
            <a:ext cx="6584950" cy="714375"/>
          </a:xfrm>
        </p:spPr>
        <p:txBody>
          <a:bodyPr/>
          <a:lstStyle/>
          <a:p>
            <a:r>
              <a:rPr lang="en-US" sz="1400" b="1" dirty="0">
                <a:solidFill>
                  <a:schemeClr val="accent2"/>
                </a:solidFill>
              </a:rPr>
              <a:t>Clinical Pathology Patient Care Quality</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r>
              <a:rPr lang="en-US" sz="1600" dirty="0" smtClean="0">
                <a:solidFill>
                  <a:schemeClr val="accent2"/>
                </a:solidFill>
              </a:rPr>
              <a:t>Microbiology</a:t>
            </a:r>
            <a:endParaRPr lang="en-US" sz="1800" b="1" dirty="0" smtClean="0"/>
          </a:p>
        </p:txBody>
      </p:sp>
      <p:sp>
        <p:nvSpPr>
          <p:cNvPr id="6" name="Content Placeholder 5"/>
          <p:cNvSpPr>
            <a:spLocks noGrp="1" noChangeArrowheads="1"/>
          </p:cNvSpPr>
          <p:nvPr>
            <p:ph idx="1"/>
          </p:nvPr>
        </p:nvSpPr>
        <p:spPr>
          <a:xfrm>
            <a:off x="144070" y="3581400"/>
            <a:ext cx="3657600" cy="5943600"/>
          </a:xfrm>
          <a:prstGeom prst="rect">
            <a:avLst/>
          </a:prstGeom>
          <a:ln>
            <a:solidFill>
              <a:schemeClr val="tx1"/>
            </a:solidFill>
          </a:ln>
        </p:spPr>
        <p:txBody>
          <a:bodyPr/>
          <a:lstStyle/>
          <a:p>
            <a:pPr marL="0" lvl="0" indent="0" eaLnBrk="1" hangingPunct="1">
              <a:buNone/>
            </a:pPr>
            <a:r>
              <a:rPr lang="en-US" sz="1400" b="1" dirty="0" smtClean="0"/>
              <a:t>Description of Problem: </a:t>
            </a:r>
            <a:r>
              <a:rPr lang="en-US" sz="1300" dirty="0">
                <a:solidFill>
                  <a:srgbClr val="000000"/>
                </a:solidFill>
              </a:rPr>
              <a:t>Rates of catheter associated urinary tract infections (CAUTI) are a metric </a:t>
            </a:r>
            <a:r>
              <a:rPr lang="en-US" sz="1300" dirty="0" smtClean="0">
                <a:solidFill>
                  <a:srgbClr val="000000"/>
                </a:solidFill>
              </a:rPr>
              <a:t>benchmark </a:t>
            </a:r>
            <a:r>
              <a:rPr lang="en-US" sz="1300" dirty="0">
                <a:solidFill>
                  <a:srgbClr val="000000"/>
                </a:solidFill>
              </a:rPr>
              <a:t>for </a:t>
            </a:r>
            <a:r>
              <a:rPr lang="en-US" sz="1300" dirty="0" smtClean="0">
                <a:solidFill>
                  <a:srgbClr val="000000"/>
                </a:solidFill>
              </a:rPr>
              <a:t>patient quality </a:t>
            </a:r>
            <a:r>
              <a:rPr lang="en-US" sz="1300" dirty="0">
                <a:solidFill>
                  <a:srgbClr val="000000"/>
                </a:solidFill>
              </a:rPr>
              <a:t>of </a:t>
            </a:r>
            <a:r>
              <a:rPr lang="en-US" sz="1300" dirty="0" smtClean="0">
                <a:solidFill>
                  <a:srgbClr val="000000"/>
                </a:solidFill>
              </a:rPr>
              <a:t>care. </a:t>
            </a:r>
            <a:r>
              <a:rPr lang="en-US" sz="1300" dirty="0">
                <a:solidFill>
                  <a:srgbClr val="000000"/>
                </a:solidFill>
              </a:rPr>
              <a:t>The inpatient population is particularly prone to high rates of infection.  The CCMU (6D) is a focus of attention due to their patient population and propensity for positive urine cultures. The NHSN (National Healthcare Safety Network) benchmark is 2.9 infections per 1000 catheter days.  In 2013 the CCMU rate was 5.5. </a:t>
            </a:r>
            <a:r>
              <a:rPr lang="en-US" sz="1300" dirty="0"/>
              <a:t>While investigating </a:t>
            </a:r>
            <a:r>
              <a:rPr lang="en-US" sz="1300" dirty="0" smtClean="0"/>
              <a:t>the CCMU, it </a:t>
            </a:r>
            <a:r>
              <a:rPr lang="en-US" sz="1300" dirty="0"/>
              <a:t>was discovered that the rate was falsely elevated due to a large number of false positive </a:t>
            </a:r>
            <a:r>
              <a:rPr lang="en-US" sz="1300" dirty="0" smtClean="0"/>
              <a:t>cultures (&gt;80 % non-pathogen yeast with 20% of these indicating a negative urinalysis).  </a:t>
            </a:r>
            <a:endParaRPr lang="en-US" sz="1300" dirty="0">
              <a:solidFill>
                <a:srgbClr val="000000"/>
              </a:solidFill>
            </a:endParaRPr>
          </a:p>
          <a:p>
            <a:pPr marL="0" indent="0">
              <a:buNone/>
            </a:pPr>
            <a:r>
              <a:rPr lang="en-US" sz="1400" b="1" dirty="0" smtClean="0"/>
              <a:t>Impact of Problem: </a:t>
            </a:r>
            <a:endParaRPr lang="en-US" sz="1400" dirty="0"/>
          </a:p>
          <a:p>
            <a:pPr marL="0" indent="0">
              <a:buNone/>
            </a:pPr>
            <a:r>
              <a:rPr lang="en-US" sz="1300" dirty="0" smtClean="0"/>
              <a:t>Clinically </a:t>
            </a:r>
            <a:r>
              <a:rPr lang="en-US" sz="1300" dirty="0"/>
              <a:t>irrelevant positive urine cultures can lead to additional testing and antibiotics, both of which may be </a:t>
            </a:r>
            <a:r>
              <a:rPr lang="en-US" sz="1300" dirty="0" smtClean="0"/>
              <a:t>unnecessary. Inefficient </a:t>
            </a:r>
            <a:r>
              <a:rPr lang="en-US" sz="1300" dirty="0"/>
              <a:t>use of resources to process these </a:t>
            </a:r>
            <a:r>
              <a:rPr lang="en-US" sz="1300" dirty="0" smtClean="0"/>
              <a:t>specimens is also a concern. </a:t>
            </a:r>
          </a:p>
          <a:p>
            <a:pPr marL="0" indent="0" eaLnBrk="1" hangingPunct="1">
              <a:buFontTx/>
              <a:buNone/>
            </a:pPr>
            <a:r>
              <a:rPr lang="en-US" sz="1400" b="1" dirty="0" smtClean="0"/>
              <a:t>Reporter of Problem: </a:t>
            </a:r>
            <a:r>
              <a:rPr lang="en-US" sz="1300" dirty="0" smtClean="0"/>
              <a:t>CCMU, Microbiology leadership &amp; Infection Control</a:t>
            </a:r>
          </a:p>
          <a:p>
            <a:pPr marL="0" indent="0" eaLnBrk="1" hangingPunct="1">
              <a:buFontTx/>
              <a:buNone/>
            </a:pPr>
            <a:r>
              <a:rPr lang="en-US" sz="1400" b="1" dirty="0"/>
              <a:t>Description of Solution</a:t>
            </a:r>
            <a:r>
              <a:rPr lang="en-US" sz="1400" dirty="0"/>
              <a:t>: </a:t>
            </a:r>
          </a:p>
          <a:p>
            <a:pPr marL="0" indent="0" eaLnBrk="1" hangingPunct="1">
              <a:buFontTx/>
              <a:buNone/>
            </a:pPr>
            <a:r>
              <a:rPr lang="en-US" sz="1300" dirty="0"/>
              <a:t>Several countermeasures are being implemented or addressed</a:t>
            </a:r>
            <a:r>
              <a:rPr lang="en-US" sz="1300" dirty="0" smtClean="0"/>
              <a:t>. </a:t>
            </a:r>
            <a:endParaRPr lang="en-US" sz="1300" dirty="0"/>
          </a:p>
          <a:p>
            <a:pPr marL="0" indent="0" eaLnBrk="1" hangingPunct="1">
              <a:buFontTx/>
              <a:buNone/>
            </a:pPr>
            <a:endParaRPr lang="en-US" sz="1400" dirty="0" smtClean="0"/>
          </a:p>
        </p:txBody>
      </p:sp>
      <p:sp>
        <p:nvSpPr>
          <p:cNvPr id="7" name="Rectangle 3"/>
          <p:cNvSpPr txBox="1">
            <a:spLocks noChangeArrowheads="1"/>
          </p:cNvSpPr>
          <p:nvPr/>
        </p:nvSpPr>
        <p:spPr bwMode="auto">
          <a:xfrm>
            <a:off x="3886200" y="877157"/>
            <a:ext cx="3276600" cy="8647844"/>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None/>
            </a:pPr>
            <a:endParaRPr lang="en-US" sz="1400" dirty="0" smtClean="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endParaRPr lang="en-US" sz="1400" dirty="0" smtClean="0"/>
          </a:p>
          <a:p>
            <a:pPr marL="0" indent="0" eaLnBrk="1" hangingPunct="1">
              <a:buNone/>
            </a:pPr>
            <a:endParaRPr lang="en-US" sz="1400" dirty="0"/>
          </a:p>
          <a:p>
            <a:pPr marL="0" indent="0" eaLnBrk="1" hangingPunct="1">
              <a:buNone/>
            </a:pPr>
            <a:endParaRPr lang="en-US" sz="1400" dirty="0" smtClean="0"/>
          </a:p>
          <a:p>
            <a:pPr marL="0" indent="0" eaLnBrk="1" hangingPunct="1">
              <a:buNone/>
            </a:pPr>
            <a:r>
              <a:rPr lang="en-US" sz="1400" dirty="0" smtClean="0"/>
              <a:t>Areas for continued improvement:</a:t>
            </a:r>
          </a:p>
          <a:p>
            <a:pPr marL="342900" indent="-342900" eaLnBrk="1" hangingPunct="1">
              <a:buAutoNum type="arabicPeriod"/>
            </a:pPr>
            <a:r>
              <a:rPr lang="en-US" sz="1300" b="0" dirty="0" smtClean="0"/>
              <a:t>Data pertaining to the use of the UC and UA/URCC orders indicates that re-education regarding use of the test codes is warranted. This is being facilitated by Infection Control.</a:t>
            </a:r>
          </a:p>
          <a:p>
            <a:pPr marL="342900" indent="-342900" eaLnBrk="1" hangingPunct="1">
              <a:buAutoNum type="arabicPeriod"/>
            </a:pPr>
            <a:r>
              <a:rPr lang="en-US" sz="1300" b="0" dirty="0" smtClean="0"/>
              <a:t>Continue to revise Microbiology protocol for culture work-up</a:t>
            </a:r>
          </a:p>
          <a:p>
            <a:pPr marL="342900" indent="-342900" eaLnBrk="1" hangingPunct="1">
              <a:buFontTx/>
              <a:buAutoNum type="arabicPeriod"/>
            </a:pPr>
            <a:r>
              <a:rPr lang="en-US" sz="1300" b="0" dirty="0" smtClean="0"/>
              <a:t>The CCMU CAUTI rate has dropped </a:t>
            </a:r>
            <a:r>
              <a:rPr lang="en-US" sz="1300" b="0" dirty="0"/>
              <a:t>to </a:t>
            </a:r>
            <a:r>
              <a:rPr lang="en-US" sz="1300" b="0" dirty="0" smtClean="0"/>
              <a:t>4.5 </a:t>
            </a:r>
            <a:r>
              <a:rPr lang="en-US" sz="1300" b="0" dirty="0"/>
              <a:t>since </a:t>
            </a:r>
            <a:r>
              <a:rPr lang="en-US" sz="1300" b="0" dirty="0" smtClean="0"/>
              <a:t>countermeasures </a:t>
            </a:r>
            <a:r>
              <a:rPr lang="en-US" sz="1300" b="0" dirty="0"/>
              <a:t>have been </a:t>
            </a:r>
            <a:r>
              <a:rPr lang="en-US" sz="1300" b="0" dirty="0" smtClean="0"/>
              <a:t>implemented, however rates need to meet the NHSN benchmark of 2.9.</a:t>
            </a:r>
            <a:endParaRPr lang="en-US" sz="1300" b="0" dirty="0"/>
          </a:p>
          <a:p>
            <a:pPr marL="342900" indent="-342900" eaLnBrk="1" hangingPunct="1">
              <a:buAutoNum type="arabicPeriod"/>
            </a:pPr>
            <a:endParaRPr lang="en-US" sz="1400" b="0" dirty="0" smtClean="0"/>
          </a:p>
          <a:p>
            <a:pPr marL="0" indent="0" eaLnBrk="1" hangingPunct="1">
              <a:buNone/>
            </a:pPr>
            <a:endParaRPr lang="en-US" sz="14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606553819"/>
              </p:ext>
            </p:extLst>
          </p:nvPr>
        </p:nvGraphicFramePr>
        <p:xfrm>
          <a:off x="3962400" y="990600"/>
          <a:ext cx="3124200" cy="4602480"/>
        </p:xfrm>
        <a:graphic>
          <a:graphicData uri="http://schemas.openxmlformats.org/drawingml/2006/table">
            <a:tbl>
              <a:tblPr firstRow="1" bandRow="1">
                <a:tableStyleId>{10A1B5D5-9B99-4C35-A422-299274C87663}</a:tableStyleId>
              </a:tblPr>
              <a:tblGrid>
                <a:gridCol w="1574950"/>
                <a:gridCol w="1549250"/>
              </a:tblGrid>
              <a:tr h="266327">
                <a:tc>
                  <a:txBody>
                    <a:bodyPr/>
                    <a:lstStyle/>
                    <a:p>
                      <a:r>
                        <a:rPr lang="en-US" sz="1400" dirty="0" smtClean="0"/>
                        <a:t>Root Cause</a:t>
                      </a:r>
                      <a:endParaRPr lang="en-US" sz="1400" dirty="0"/>
                    </a:p>
                  </a:txBody>
                  <a:tcPr/>
                </a:tc>
                <a:tc>
                  <a:txBody>
                    <a:bodyPr/>
                    <a:lstStyle/>
                    <a:p>
                      <a:r>
                        <a:rPr lang="en-US" sz="1400" dirty="0" smtClean="0"/>
                        <a:t>Follow-up</a:t>
                      </a:r>
                      <a:endParaRPr lang="en-US" sz="1400" dirty="0"/>
                    </a:p>
                  </a:txBody>
                  <a:tcPr/>
                </a:tc>
              </a:tr>
              <a:tr h="459687">
                <a:tc>
                  <a:txBody>
                    <a:bodyPr/>
                    <a:lstStyle/>
                    <a:p>
                      <a:r>
                        <a:rPr lang="en-US" sz="1200" dirty="0" smtClean="0"/>
                        <a:t>Ordering cultures on asymptomatic patients</a:t>
                      </a:r>
                      <a:endParaRPr lang="en-US" sz="1200" dirty="0"/>
                    </a:p>
                  </a:txBody>
                  <a:tcPr/>
                </a:tc>
                <a:tc>
                  <a:txBody>
                    <a:bodyPr/>
                    <a:lstStyle/>
                    <a:p>
                      <a:r>
                        <a:rPr lang="en-US" sz="1200" dirty="0" smtClean="0"/>
                        <a:t>Training</a:t>
                      </a:r>
                      <a:r>
                        <a:rPr lang="en-US" sz="1200" baseline="0" dirty="0" smtClean="0"/>
                        <a:t> for care providers on proper test utilization</a:t>
                      </a:r>
                      <a:endParaRPr lang="en-US" sz="1200" dirty="0"/>
                    </a:p>
                  </a:txBody>
                  <a:tcPr/>
                </a:tc>
              </a:tr>
              <a:tr h="591027">
                <a:tc>
                  <a:txBody>
                    <a:bodyPr/>
                    <a:lstStyle/>
                    <a:p>
                      <a:r>
                        <a:rPr lang="en-US" sz="1200" dirty="0" smtClean="0"/>
                        <a:t>Collecting specimens from urine catheter bag not the catheter</a:t>
                      </a:r>
                      <a:r>
                        <a:rPr lang="en-US" sz="1200" baseline="0" dirty="0" smtClean="0"/>
                        <a:t> line</a:t>
                      </a:r>
                      <a:endParaRPr lang="en-US" sz="1200" dirty="0"/>
                    </a:p>
                  </a:txBody>
                  <a:tcPr/>
                </a:tc>
                <a:tc>
                  <a:txBody>
                    <a:bodyPr/>
                    <a:lstStyle/>
                    <a:p>
                      <a:r>
                        <a:rPr lang="en-US" sz="1200" dirty="0" smtClean="0"/>
                        <a:t>Training implemented</a:t>
                      </a:r>
                      <a:r>
                        <a:rPr lang="en-US" sz="1200" baseline="0" dirty="0" smtClean="0"/>
                        <a:t> for nursing</a:t>
                      </a:r>
                      <a:endParaRPr lang="en-US" sz="1200" dirty="0"/>
                    </a:p>
                  </a:txBody>
                  <a:tcPr/>
                </a:tc>
              </a:tr>
              <a:tr h="722366">
                <a:tc>
                  <a:txBody>
                    <a:bodyPr/>
                    <a:lstStyle/>
                    <a:p>
                      <a:r>
                        <a:rPr lang="en-US" sz="1200" dirty="0" smtClean="0"/>
                        <a:t>Delays</a:t>
                      </a:r>
                      <a:r>
                        <a:rPr lang="en-US" sz="1200" baseline="0" dirty="0" smtClean="0"/>
                        <a:t> in transport cause bacterial growth=false positives</a:t>
                      </a:r>
                      <a:endParaRPr lang="en-US" sz="1200" dirty="0"/>
                    </a:p>
                  </a:txBody>
                  <a:tcPr/>
                </a:tc>
                <a:tc>
                  <a:txBody>
                    <a:bodyPr/>
                    <a:lstStyle/>
                    <a:p>
                      <a:r>
                        <a:rPr lang="en-US" sz="1200" dirty="0" smtClean="0"/>
                        <a:t>Use BD urine </a:t>
                      </a:r>
                      <a:r>
                        <a:rPr lang="en-US" sz="1200" dirty="0" err="1" smtClean="0"/>
                        <a:t>vacutainers</a:t>
                      </a:r>
                      <a:r>
                        <a:rPr lang="en-US" sz="1200" baseline="0" dirty="0" smtClean="0"/>
                        <a:t> for collections to increase storage time at room temp</a:t>
                      </a:r>
                      <a:endParaRPr lang="en-US" sz="1200" dirty="0"/>
                    </a:p>
                  </a:txBody>
                  <a:tcPr/>
                </a:tc>
              </a:tr>
              <a:tr h="722366">
                <a:tc>
                  <a:txBody>
                    <a:bodyPr/>
                    <a:lstStyle/>
                    <a:p>
                      <a:r>
                        <a:rPr lang="en-US" sz="1200" dirty="0" smtClean="0"/>
                        <a:t>Triage</a:t>
                      </a:r>
                      <a:r>
                        <a:rPr lang="en-US" sz="1200" baseline="0" dirty="0" smtClean="0"/>
                        <a:t> screening test UC (UA with reflex URCC) not available for inpatients</a:t>
                      </a:r>
                      <a:endParaRPr lang="en-US" sz="1200" dirty="0"/>
                    </a:p>
                  </a:txBody>
                  <a:tcPr/>
                </a:tc>
                <a:tc>
                  <a:txBody>
                    <a:bodyPr/>
                    <a:lstStyle/>
                    <a:p>
                      <a:r>
                        <a:rPr lang="en-US" sz="1200" dirty="0" smtClean="0"/>
                        <a:t>Made UC</a:t>
                      </a:r>
                      <a:r>
                        <a:rPr lang="en-US" sz="1200" baseline="0" dirty="0" smtClean="0"/>
                        <a:t> triage available for inpatients</a:t>
                      </a:r>
                      <a:endParaRPr lang="en-US" sz="1200" dirty="0"/>
                    </a:p>
                  </a:txBody>
                  <a:tcPr/>
                </a:tc>
              </a:tr>
              <a:tr h="591027">
                <a:tc>
                  <a:txBody>
                    <a:bodyPr/>
                    <a:lstStyle/>
                    <a:p>
                      <a:r>
                        <a:rPr lang="en-US" sz="1200" dirty="0" smtClean="0"/>
                        <a:t>Urine cultures being</a:t>
                      </a:r>
                      <a:r>
                        <a:rPr lang="en-US" sz="1200" baseline="0" dirty="0" smtClean="0"/>
                        <a:t> “over worked”</a:t>
                      </a:r>
                      <a:endParaRPr lang="en-US" sz="1200" dirty="0"/>
                    </a:p>
                  </a:txBody>
                  <a:tcPr/>
                </a:tc>
                <a:tc>
                  <a:txBody>
                    <a:bodyPr/>
                    <a:lstStyle/>
                    <a:p>
                      <a:r>
                        <a:rPr lang="en-US" sz="1200" dirty="0" smtClean="0"/>
                        <a:t>Modify protocols</a:t>
                      </a:r>
                      <a:r>
                        <a:rPr lang="en-US" sz="1200" baseline="0" dirty="0" smtClean="0"/>
                        <a:t> for urine specimens to be consistent with guidelines</a:t>
                      </a:r>
                      <a:endParaRPr lang="en-US" sz="1200" dirty="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55" y="886682"/>
            <a:ext cx="3664145" cy="262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53963" y="2667000"/>
            <a:ext cx="832237" cy="738664"/>
          </a:xfrm>
          <a:prstGeom prst="rect">
            <a:avLst/>
          </a:prstGeom>
          <a:noFill/>
        </p:spPr>
        <p:txBody>
          <a:bodyPr wrap="square" rtlCol="0">
            <a:spAutoFit/>
          </a:bodyPr>
          <a:lstStyle/>
          <a:p>
            <a:r>
              <a:rPr lang="en-US" sz="700" dirty="0" smtClean="0">
                <a:solidFill>
                  <a:srgbClr val="FF0000"/>
                </a:solidFill>
              </a:rPr>
              <a:t>URCC</a:t>
            </a:r>
            <a:r>
              <a:rPr lang="en-US" sz="700" dirty="0" smtClean="0"/>
              <a:t>=urine culture</a:t>
            </a:r>
          </a:p>
          <a:p>
            <a:r>
              <a:rPr lang="en-US" sz="700" dirty="0" smtClean="0">
                <a:solidFill>
                  <a:srgbClr val="FF0000"/>
                </a:solidFill>
              </a:rPr>
              <a:t>UA</a:t>
            </a:r>
            <a:r>
              <a:rPr lang="en-US" sz="700" dirty="0" smtClean="0"/>
              <a:t>=urinalysis</a:t>
            </a:r>
          </a:p>
          <a:p>
            <a:r>
              <a:rPr lang="en-US" sz="700" dirty="0" smtClean="0">
                <a:solidFill>
                  <a:srgbClr val="FF0000"/>
                </a:solidFill>
              </a:rPr>
              <a:t>UC</a:t>
            </a:r>
            <a:r>
              <a:rPr lang="en-US" sz="700" dirty="0" smtClean="0"/>
              <a:t>=UA with reflex URCC if UA=positive</a:t>
            </a:r>
            <a:endParaRPr lang="en-US" sz="7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69452" y="228600"/>
            <a:ext cx="6584950" cy="414337"/>
          </a:xfrm>
        </p:spPr>
        <p:txBody>
          <a:bodyPr/>
          <a:lstStyle/>
          <a:p>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r>
              <a:rPr lang="en-US" sz="1400" b="1" dirty="0">
                <a:solidFill>
                  <a:schemeClr val="accent2"/>
                </a:solidFill>
              </a:rPr>
              <a:t>Clinical Pathology Patient Care </a:t>
            </a:r>
            <a:r>
              <a:rPr lang="en-US" sz="1400" b="1" dirty="0" smtClean="0">
                <a:solidFill>
                  <a:schemeClr val="accent2"/>
                </a:solidFill>
              </a:rPr>
              <a:t>Quality</a:t>
            </a:r>
            <a:br>
              <a:rPr lang="en-US" sz="1400" b="1" dirty="0" smtClean="0">
                <a:solidFill>
                  <a:schemeClr val="accent2"/>
                </a:solidFill>
              </a:rPr>
            </a:br>
            <a:r>
              <a:rPr lang="en-US" sz="1400" b="1" dirty="0" smtClean="0">
                <a:solidFill>
                  <a:schemeClr val="accent2"/>
                </a:solidFill>
              </a:rPr>
              <a:t>Point of Care</a:t>
            </a:r>
            <a:r>
              <a:rPr lang="en-US" sz="1400" b="1" u="sng" dirty="0">
                <a:solidFill>
                  <a:schemeClr val="accent2"/>
                </a:solidFill>
              </a:rPr>
              <a:t/>
            </a:r>
            <a:br>
              <a:rPr lang="en-US" sz="1400" b="1" u="sng" dirty="0">
                <a:solidFill>
                  <a:schemeClr val="accent2"/>
                </a:solidFill>
              </a:rPr>
            </a:br>
            <a:r>
              <a:rPr lang="en-US" sz="1400" b="1" u="sng" dirty="0">
                <a:solidFill>
                  <a:schemeClr val="accent2"/>
                </a:solidFill>
              </a:rPr>
              <a:t/>
            </a:r>
            <a:br>
              <a:rPr lang="en-US" sz="1400" b="1" u="sng" dirty="0">
                <a:solidFill>
                  <a:schemeClr val="accent2"/>
                </a:solidFill>
              </a:rPr>
            </a:br>
            <a:endParaRPr lang="en-US" sz="1400" dirty="0" smtClean="0"/>
          </a:p>
        </p:txBody>
      </p:sp>
      <p:sp>
        <p:nvSpPr>
          <p:cNvPr id="3" name="Content Placeholder 5"/>
          <p:cNvSpPr>
            <a:spLocks noGrp="1" noChangeArrowheads="1"/>
          </p:cNvSpPr>
          <p:nvPr>
            <p:ph idx="1"/>
          </p:nvPr>
        </p:nvSpPr>
        <p:spPr>
          <a:xfrm>
            <a:off x="228600" y="3175516"/>
            <a:ext cx="3429000" cy="6197083"/>
          </a:xfrm>
          <a:prstGeom prst="rect">
            <a:avLst/>
          </a:prstGeom>
          <a:ln>
            <a:solidFill>
              <a:schemeClr val="tx1"/>
            </a:solidFill>
          </a:ln>
        </p:spPr>
        <p:txBody>
          <a:bodyPr/>
          <a:lstStyle/>
          <a:p>
            <a:pPr marL="0" indent="0" eaLnBrk="1" hangingPunct="1">
              <a:buFontTx/>
              <a:buNone/>
            </a:pPr>
            <a:r>
              <a:rPr lang="en-US" sz="1200" b="1" dirty="0" smtClean="0"/>
              <a:t>Description of Problem:</a:t>
            </a:r>
          </a:p>
          <a:p>
            <a:pPr marL="0" indent="0" eaLnBrk="1" hangingPunct="1">
              <a:buFontTx/>
              <a:buNone/>
            </a:pPr>
            <a:r>
              <a:rPr lang="en-US" sz="1200" dirty="0" smtClean="0"/>
              <a:t>Once MiChart was implemented, a </a:t>
            </a:r>
            <a:r>
              <a:rPr lang="en-US" sz="1200" dirty="0"/>
              <a:t>change  </a:t>
            </a:r>
            <a:r>
              <a:rPr lang="en-US" sz="1200" dirty="0" smtClean="0"/>
              <a:t>occurred in how the patient was identified</a:t>
            </a:r>
            <a:r>
              <a:rPr lang="en-US" sz="1200" b="1" dirty="0" smtClean="0"/>
              <a:t>.  </a:t>
            </a:r>
            <a:r>
              <a:rPr lang="en-US" sz="1200" dirty="0" smtClean="0"/>
              <a:t>In order to correlate billing information relative to the specific patient stay, the CSN number on the patient’s wristband is used rather than the MRN. The patient’s wristband was changed so that the glucometer CSN number is now a 1D barcode versus the MRN which is a 2D barcode. Since making this change, numerous errors have occurred where the MRN was manually entered by mistake into the RAALS laboratory middleware.  The RAALS middleware requires the current CSN to function properly. </a:t>
            </a:r>
          </a:p>
          <a:p>
            <a:pPr marL="0" indent="0" eaLnBrk="1" hangingPunct="1">
              <a:buFontTx/>
              <a:buNone/>
            </a:pPr>
            <a:r>
              <a:rPr lang="en-US" sz="1200" b="1" dirty="0" smtClean="0"/>
              <a:t>Impact of Problem: </a:t>
            </a:r>
            <a:r>
              <a:rPr lang="en-US" sz="1200" dirty="0" smtClean="0"/>
              <a:t>The errors cause a delay in results being reported to the patient record.  Additionally, the corrective action is for the POC Coordinator to match the misidentified patient results and then manually report them to the correct CSN. This opens the opportunity for human transcription errors along with inefficient use of the coordinator’s time to work on other tasks.</a:t>
            </a:r>
            <a:endParaRPr lang="en-US" sz="1200" b="1" dirty="0" smtClean="0"/>
          </a:p>
          <a:p>
            <a:pPr marL="0" indent="0" eaLnBrk="1" hangingPunct="1">
              <a:buFontTx/>
              <a:buNone/>
            </a:pPr>
            <a:r>
              <a:rPr lang="en-US" sz="1200" b="1" dirty="0" smtClean="0"/>
              <a:t>Reporter of Problem:  </a:t>
            </a:r>
            <a:r>
              <a:rPr lang="en-US" sz="1200" dirty="0" smtClean="0"/>
              <a:t>POC Coordinator &amp; Nursing Leadership</a:t>
            </a:r>
          </a:p>
          <a:p>
            <a:pPr marL="0" indent="0" eaLnBrk="1" hangingPunct="1">
              <a:buFontTx/>
              <a:buNone/>
            </a:pPr>
            <a:r>
              <a:rPr lang="en-US" sz="1200" b="1" dirty="0">
                <a:solidFill>
                  <a:srgbClr val="000000"/>
                </a:solidFill>
              </a:rPr>
              <a:t>Description of Root Causes Identified: </a:t>
            </a:r>
          </a:p>
          <a:p>
            <a:pPr eaLnBrk="1" hangingPunct="1"/>
            <a:r>
              <a:rPr lang="en-US" sz="1200" dirty="0">
                <a:solidFill>
                  <a:srgbClr val="000000"/>
                </a:solidFill>
              </a:rPr>
              <a:t>Nursing </a:t>
            </a:r>
            <a:r>
              <a:rPr lang="en-US" sz="1200" dirty="0" smtClean="0">
                <a:solidFill>
                  <a:srgbClr val="000000"/>
                </a:solidFill>
              </a:rPr>
              <a:t>is not able to access </a:t>
            </a:r>
            <a:r>
              <a:rPr lang="en-US" sz="1200" dirty="0">
                <a:solidFill>
                  <a:srgbClr val="000000"/>
                </a:solidFill>
              </a:rPr>
              <a:t>the barcode and has </a:t>
            </a:r>
            <a:r>
              <a:rPr lang="en-US" sz="1200" dirty="0" smtClean="0">
                <a:solidFill>
                  <a:srgbClr val="000000"/>
                </a:solidFill>
              </a:rPr>
              <a:t>to manually enter CSN.  Manual entry may be incorrect </a:t>
            </a:r>
            <a:r>
              <a:rPr lang="en-US" sz="1200" dirty="0">
                <a:solidFill>
                  <a:srgbClr val="000000"/>
                </a:solidFill>
              </a:rPr>
              <a:t>or the </a:t>
            </a:r>
            <a:r>
              <a:rPr lang="en-US" sz="1200" dirty="0" smtClean="0">
                <a:solidFill>
                  <a:srgbClr val="000000"/>
                </a:solidFill>
              </a:rPr>
              <a:t>MRN (traditionally </a:t>
            </a:r>
            <a:r>
              <a:rPr lang="en-US" sz="1200" dirty="0">
                <a:solidFill>
                  <a:srgbClr val="000000"/>
                </a:solidFill>
              </a:rPr>
              <a:t>used for other </a:t>
            </a:r>
            <a:r>
              <a:rPr lang="en-US" sz="1200" dirty="0" smtClean="0">
                <a:solidFill>
                  <a:srgbClr val="000000"/>
                </a:solidFill>
              </a:rPr>
              <a:t>tasks when identifying patients) may be used</a:t>
            </a:r>
            <a:r>
              <a:rPr lang="en-US" sz="1200" dirty="0">
                <a:solidFill>
                  <a:srgbClr val="000000"/>
                </a:solidFill>
              </a:rPr>
              <a:t>.</a:t>
            </a:r>
            <a:endParaRPr lang="en-US" sz="1200" b="1" dirty="0" smtClean="0"/>
          </a:p>
        </p:txBody>
      </p:sp>
      <p:sp>
        <p:nvSpPr>
          <p:cNvPr id="4" name="Rectangle 3"/>
          <p:cNvSpPr txBox="1">
            <a:spLocks noChangeArrowheads="1"/>
          </p:cNvSpPr>
          <p:nvPr/>
        </p:nvSpPr>
        <p:spPr bwMode="auto">
          <a:xfrm>
            <a:off x="3862430" y="3175784"/>
            <a:ext cx="3190963" cy="6196816"/>
          </a:xfrm>
          <a:prstGeom prst="rect">
            <a:avLst/>
          </a:prstGeom>
          <a:noFill/>
          <a:ln w="9525">
            <a:solidFill>
              <a:schemeClr val="tx1"/>
            </a:solidFill>
            <a:miter lim="800000"/>
            <a:headEnd/>
            <a:tailEnd/>
          </a:ln>
        </p:spPr>
        <p:txBody>
          <a:bodyPr vert="horz" wrap="square" lIns="96661" tIns="48331" rIns="96661" bIns="48331" numCol="1" anchor="t" anchorCtr="0" compatLnSpc="1">
            <a:prstTxWarp prst="textNoShape">
              <a:avLst/>
            </a:prstTxWarp>
          </a:bodyPr>
          <a:lstStyle>
            <a:lvl1pPr marL="361950" indent="-361950" algn="l" defTabSz="966788" rtl="0" eaLnBrk="0" fontAlgn="base" hangingPunct="0">
              <a:spcBef>
                <a:spcPct val="20000"/>
              </a:spcBef>
              <a:spcAft>
                <a:spcPct val="0"/>
              </a:spcAft>
              <a:buChar char="•"/>
              <a:defRPr sz="3400">
                <a:solidFill>
                  <a:schemeClr val="tx1"/>
                </a:solidFill>
                <a:latin typeface="+mn-lt"/>
                <a:ea typeface="+mn-ea"/>
                <a:cs typeface="+mn-cs"/>
              </a:defRPr>
            </a:lvl1pPr>
            <a:lvl2pPr marL="785813" indent="-303213" algn="l" defTabSz="966788" rtl="0" eaLnBrk="0" fontAlgn="base" hangingPunct="0">
              <a:spcBef>
                <a:spcPct val="20000"/>
              </a:spcBef>
              <a:spcAft>
                <a:spcPct val="0"/>
              </a:spcAft>
              <a:buChar char="–"/>
              <a:defRPr sz="3000">
                <a:solidFill>
                  <a:schemeClr val="tx1"/>
                </a:solidFill>
                <a:latin typeface="+mn-lt"/>
                <a:cs typeface="+mn-cs"/>
              </a:defRPr>
            </a:lvl2pPr>
            <a:lvl3pPr marL="1208088" indent="-241300" algn="l" defTabSz="966788" rtl="0" eaLnBrk="0" fontAlgn="base" hangingPunct="0">
              <a:spcBef>
                <a:spcPct val="20000"/>
              </a:spcBef>
              <a:spcAft>
                <a:spcPct val="0"/>
              </a:spcAft>
              <a:buChar char="•"/>
              <a:defRPr sz="2500">
                <a:solidFill>
                  <a:schemeClr val="tx1"/>
                </a:solidFill>
                <a:latin typeface="+mn-lt"/>
                <a:cs typeface="+mn-cs"/>
              </a:defRPr>
            </a:lvl3pPr>
            <a:lvl4pPr marL="1692275" indent="-242888" algn="l" defTabSz="966788" rtl="0" eaLnBrk="0" fontAlgn="base" hangingPunct="0">
              <a:spcBef>
                <a:spcPct val="20000"/>
              </a:spcBef>
              <a:spcAft>
                <a:spcPct val="0"/>
              </a:spcAft>
              <a:buChar char="–"/>
              <a:defRPr sz="2100">
                <a:solidFill>
                  <a:schemeClr val="tx1"/>
                </a:solidFill>
                <a:latin typeface="+mn-lt"/>
                <a:cs typeface="+mn-cs"/>
              </a:defRPr>
            </a:lvl4pPr>
            <a:lvl5pPr marL="2174875" indent="-241300" algn="l" defTabSz="966788" rtl="0" eaLnBrk="0" fontAlgn="base" hangingPunct="0">
              <a:spcBef>
                <a:spcPct val="20000"/>
              </a:spcBef>
              <a:spcAft>
                <a:spcPct val="0"/>
              </a:spcAft>
              <a:buChar char="»"/>
              <a:defRPr sz="2100">
                <a:solidFill>
                  <a:schemeClr val="tx1"/>
                </a:solidFill>
                <a:latin typeface="+mn-lt"/>
                <a:cs typeface="+mn-cs"/>
              </a:defRPr>
            </a:lvl5pPr>
            <a:lvl6pPr marL="2632075" indent="-241300" algn="l" defTabSz="966788" rtl="0" fontAlgn="base">
              <a:spcBef>
                <a:spcPct val="20000"/>
              </a:spcBef>
              <a:spcAft>
                <a:spcPct val="0"/>
              </a:spcAft>
              <a:buChar char="»"/>
              <a:defRPr sz="2100">
                <a:solidFill>
                  <a:schemeClr val="tx1"/>
                </a:solidFill>
                <a:latin typeface="+mn-lt"/>
                <a:cs typeface="+mn-cs"/>
              </a:defRPr>
            </a:lvl6pPr>
            <a:lvl7pPr marL="3089275" indent="-241300" algn="l" defTabSz="966788" rtl="0" fontAlgn="base">
              <a:spcBef>
                <a:spcPct val="20000"/>
              </a:spcBef>
              <a:spcAft>
                <a:spcPct val="0"/>
              </a:spcAft>
              <a:buChar char="»"/>
              <a:defRPr sz="2100">
                <a:solidFill>
                  <a:schemeClr val="tx1"/>
                </a:solidFill>
                <a:latin typeface="+mn-lt"/>
                <a:cs typeface="+mn-cs"/>
              </a:defRPr>
            </a:lvl7pPr>
            <a:lvl8pPr marL="3546475" indent="-241300" algn="l" defTabSz="966788" rtl="0" fontAlgn="base">
              <a:spcBef>
                <a:spcPct val="20000"/>
              </a:spcBef>
              <a:spcAft>
                <a:spcPct val="0"/>
              </a:spcAft>
              <a:buChar char="»"/>
              <a:defRPr sz="2100">
                <a:solidFill>
                  <a:schemeClr val="tx1"/>
                </a:solidFill>
                <a:latin typeface="+mn-lt"/>
                <a:cs typeface="+mn-cs"/>
              </a:defRPr>
            </a:lvl8pPr>
            <a:lvl9pPr marL="4003675" indent="-241300" algn="l" defTabSz="966788" rtl="0" fontAlgn="base">
              <a:spcBef>
                <a:spcPct val="20000"/>
              </a:spcBef>
              <a:spcAft>
                <a:spcPct val="0"/>
              </a:spcAft>
              <a:buChar char="»"/>
              <a:defRPr sz="2100">
                <a:solidFill>
                  <a:schemeClr val="tx1"/>
                </a:solidFill>
                <a:latin typeface="+mn-lt"/>
                <a:cs typeface="+mn-cs"/>
              </a:defRPr>
            </a:lvl9pPr>
          </a:lstStyle>
          <a:p>
            <a:pPr marL="0" indent="0" eaLnBrk="1" hangingPunct="1">
              <a:buFontTx/>
              <a:buNone/>
            </a:pPr>
            <a:r>
              <a:rPr lang="en-US" sz="1150" b="0" dirty="0" smtClean="0">
                <a:solidFill>
                  <a:srgbClr val="000000"/>
                </a:solidFill>
              </a:rPr>
              <a:t>This is especially true of pediatric wristbands which are smaller. Nurse educators have refocused training on this aspect. Investigation into modifying the patient wristband to allow more barcodes to be visible is ongoing by MiChart.</a:t>
            </a:r>
          </a:p>
          <a:p>
            <a:pPr eaLnBrk="1" hangingPunct="1"/>
            <a:r>
              <a:rPr lang="en-US" sz="1150" b="0" dirty="0" smtClean="0">
                <a:solidFill>
                  <a:srgbClr val="000000"/>
                </a:solidFill>
              </a:rPr>
              <a:t>CSN mismatch-Examples of patients presenting at the ER or IPLV (Inpatient Like Venues) and then admitted on a different day (thus different CSN) still have their “old” wristband on which is no longer valid.</a:t>
            </a:r>
            <a:r>
              <a:rPr lang="en-US" sz="1150" b="0" dirty="0" smtClean="0">
                <a:solidFill>
                  <a:srgbClr val="FF0000"/>
                </a:solidFill>
              </a:rPr>
              <a:t> </a:t>
            </a:r>
            <a:r>
              <a:rPr lang="en-US" sz="1150" b="0" dirty="0" smtClean="0">
                <a:solidFill>
                  <a:srgbClr val="000000"/>
                </a:solidFill>
              </a:rPr>
              <a:t>Wristband printing-future visit day used to print wristband.  Practice change by nursing to replace patient wrist band every time patient comes or returns to the floor (e.g. go to OR </a:t>
            </a:r>
            <a:r>
              <a:rPr lang="en-US" sz="1150" b="0" dirty="0" err="1" smtClean="0">
                <a:solidFill>
                  <a:srgbClr val="000000"/>
                </a:solidFill>
              </a:rPr>
              <a:t>or</a:t>
            </a:r>
            <a:r>
              <a:rPr lang="en-US" sz="1150" b="0" dirty="0" smtClean="0">
                <a:solidFill>
                  <a:srgbClr val="000000"/>
                </a:solidFill>
              </a:rPr>
              <a:t> procedure area and come back).</a:t>
            </a:r>
          </a:p>
          <a:p>
            <a:pPr eaLnBrk="1" hangingPunct="1"/>
            <a:r>
              <a:rPr lang="en-US" sz="1150" b="0" dirty="0" smtClean="0">
                <a:solidFill>
                  <a:srgbClr val="000000"/>
                </a:solidFill>
              </a:rPr>
              <a:t>Identified reasons why nurses are manually entering MRNs and implementing countermeasures to address delays in downloading patient names &amp; results to the patient’s record.</a:t>
            </a:r>
          </a:p>
          <a:p>
            <a:pPr eaLnBrk="1" hangingPunct="1"/>
            <a:r>
              <a:rPr lang="en-US" sz="1150" b="0" dirty="0" smtClean="0">
                <a:solidFill>
                  <a:srgbClr val="000000"/>
                </a:solidFill>
              </a:rPr>
              <a:t>Modification of the wristband to limit the frequency of manually entered CSNs.</a:t>
            </a:r>
          </a:p>
          <a:p>
            <a:pPr eaLnBrk="1" hangingPunct="1"/>
            <a:r>
              <a:rPr lang="en-US" sz="1150" b="0" dirty="0" smtClean="0">
                <a:solidFill>
                  <a:srgbClr val="000000"/>
                </a:solidFill>
              </a:rPr>
              <a:t>POC coordinators are working with </a:t>
            </a:r>
            <a:r>
              <a:rPr lang="en-US" sz="1150" b="0" dirty="0" err="1" smtClean="0">
                <a:solidFill>
                  <a:srgbClr val="000000"/>
                </a:solidFill>
              </a:rPr>
              <a:t>Alere</a:t>
            </a:r>
            <a:r>
              <a:rPr lang="en-US" sz="1150" b="0" dirty="0" smtClean="0">
                <a:solidFill>
                  <a:srgbClr val="000000"/>
                </a:solidFill>
              </a:rPr>
              <a:t> and the interface with the glucometers to identify reasons why patient information does not download to the meter for positive patient ID.</a:t>
            </a:r>
          </a:p>
          <a:p>
            <a:pPr marL="0" indent="0" eaLnBrk="1" hangingPunct="1">
              <a:buFontTx/>
              <a:buNone/>
            </a:pPr>
            <a:endParaRPr lang="en-US" sz="1200" dirty="0">
              <a:solidFill>
                <a:srgbClr val="00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705402"/>
            <a:ext cx="6748594" cy="219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942975" y="1711037"/>
            <a:ext cx="1905000" cy="584775"/>
          </a:xfrm>
          <a:prstGeom prst="rect">
            <a:avLst/>
          </a:prstGeom>
          <a:noFill/>
        </p:spPr>
        <p:txBody>
          <a:bodyPr wrap="square" rtlCol="0">
            <a:spAutoFit/>
          </a:bodyPr>
          <a:lstStyle/>
          <a:p>
            <a:r>
              <a:rPr lang="en-US" sz="800" dirty="0" smtClean="0">
                <a:solidFill>
                  <a:srgbClr val="FF0000"/>
                </a:solidFill>
              </a:rPr>
              <a:t>*</a:t>
            </a:r>
            <a:r>
              <a:rPr lang="en-US" sz="800" dirty="0" smtClean="0">
                <a:solidFill>
                  <a:srgbClr val="000000"/>
                </a:solidFill>
              </a:rPr>
              <a:t>Note Aug 2013 data decreased due to POC coordinator absence and RMPRO reports not entered during this time frame.</a:t>
            </a:r>
            <a:endParaRPr lang="en-US" sz="800" dirty="0">
              <a:solidFill>
                <a:srgbClr val="000000"/>
              </a:solidFill>
            </a:endParaRPr>
          </a:p>
        </p:txBody>
      </p:sp>
      <p:sp>
        <p:nvSpPr>
          <p:cNvPr id="5" name="TextBox 4"/>
          <p:cNvSpPr txBox="1"/>
          <p:nvPr/>
        </p:nvSpPr>
        <p:spPr>
          <a:xfrm>
            <a:off x="3219450" y="2111146"/>
            <a:ext cx="381000" cy="369332"/>
          </a:xfrm>
          <a:prstGeom prst="rect">
            <a:avLst/>
          </a:prstGeom>
          <a:noFill/>
        </p:spPr>
        <p:txBody>
          <a:bodyPr wrap="square" rtlCol="0">
            <a:spAutoFit/>
          </a:bodyPr>
          <a:lstStyle/>
          <a:p>
            <a:r>
              <a:rPr lang="en-US" sz="1800" dirty="0" smtClean="0">
                <a:solidFill>
                  <a:srgbClr val="FF0000"/>
                </a:solidFill>
              </a:rPr>
              <a:t> *</a:t>
            </a:r>
            <a:endParaRPr lang="en-US" sz="1800" dirty="0">
              <a:solidFill>
                <a:srgbClr val="FF0000"/>
              </a:solidFill>
            </a:endParaRPr>
          </a:p>
        </p:txBody>
      </p:sp>
    </p:spTree>
    <p:extLst>
      <p:ext uri="{BB962C8B-B14F-4D97-AF65-F5344CB8AC3E}">
        <p14:creationId xmlns:p14="http://schemas.microsoft.com/office/powerpoint/2010/main" val="17130456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rot="16200000">
            <a:off x="-2570956" y="4399757"/>
            <a:ext cx="6584950" cy="1138237"/>
          </a:xfrm>
        </p:spPr>
        <p:txBody>
          <a:bodyPr/>
          <a:lstStyle/>
          <a:p>
            <a:r>
              <a:rPr lang="en-US" sz="1400" b="1" dirty="0" smtClean="0">
                <a:solidFill>
                  <a:schemeClr val="accent2"/>
                </a:solidFill>
              </a:rPr>
              <a:t>Clinical Pathology Quality and Performance</a:t>
            </a:r>
            <a:r>
              <a:rPr lang="en-US" sz="1400" b="1" u="sng" dirty="0" smtClean="0">
                <a:solidFill>
                  <a:schemeClr val="accent2"/>
                </a:solidFill>
              </a:rPr>
              <a:t/>
            </a:r>
            <a:br>
              <a:rPr lang="en-US" sz="1400" b="1" u="sng" dirty="0" smtClean="0">
                <a:solidFill>
                  <a:schemeClr val="accent2"/>
                </a:solidFill>
              </a:rPr>
            </a:br>
            <a:r>
              <a:rPr lang="en-US" sz="1400" b="1" u="sng" dirty="0" smtClean="0">
                <a:solidFill>
                  <a:schemeClr val="accent2"/>
                </a:solidFill>
              </a:rPr>
              <a:t/>
            </a:r>
            <a:br>
              <a:rPr lang="en-US" sz="1400" b="1" u="sng" dirty="0" smtClean="0">
                <a:solidFill>
                  <a:schemeClr val="accent2"/>
                </a:solidFill>
              </a:rPr>
            </a:br>
            <a:r>
              <a:rPr lang="en-US" sz="1400" dirty="0" smtClean="0">
                <a:solidFill>
                  <a:schemeClr val="accent2"/>
                </a:solidFill>
              </a:rPr>
              <a:t>Health Center Safety Audits</a:t>
            </a:r>
            <a:r>
              <a:rPr lang="en-US" sz="1400" u="sng" dirty="0" smtClean="0">
                <a:solidFill>
                  <a:schemeClr val="accent2"/>
                </a:solidFill>
              </a:rPr>
              <a:t/>
            </a:r>
            <a:br>
              <a:rPr lang="en-US" sz="1400" u="sng" dirty="0" smtClean="0">
                <a:solidFill>
                  <a:schemeClr val="accent2"/>
                </a:solidFill>
              </a:rPr>
            </a:br>
            <a:r>
              <a:rPr lang="en-US" sz="1400" u="sng" dirty="0" smtClean="0">
                <a:solidFill>
                  <a:schemeClr val="accent2"/>
                </a:solidFill>
              </a:rPr>
              <a:t/>
            </a:r>
            <a:br>
              <a:rPr lang="en-US" sz="1400" u="sng" dirty="0" smtClean="0">
                <a:solidFill>
                  <a:schemeClr val="accent2"/>
                </a:solidFill>
              </a:rPr>
            </a:br>
            <a:endParaRPr lang="en-US" sz="1400" dirty="0" smtClean="0"/>
          </a:p>
        </p:txBody>
      </p:sp>
      <p:sp>
        <p:nvSpPr>
          <p:cNvPr id="2" name="TextBox 1"/>
          <p:cNvSpPr txBox="1"/>
          <p:nvPr/>
        </p:nvSpPr>
        <p:spPr>
          <a:xfrm rot="16200000">
            <a:off x="3663261" y="4591735"/>
            <a:ext cx="6324599" cy="646331"/>
          </a:xfrm>
          <a:prstGeom prst="rect">
            <a:avLst/>
          </a:prstGeom>
          <a:noFill/>
        </p:spPr>
        <p:txBody>
          <a:bodyPr wrap="square" rtlCol="0">
            <a:spAutoFit/>
          </a:bodyPr>
          <a:lstStyle/>
          <a:p>
            <a:r>
              <a:rPr lang="en-US" sz="1200" dirty="0" smtClean="0"/>
              <a:t>Safety audits were performed by the Pathology Safety Liaisons between </a:t>
            </a:r>
            <a:r>
              <a:rPr lang="en-US" sz="1200" dirty="0"/>
              <a:t>March </a:t>
            </a:r>
            <a:r>
              <a:rPr lang="en-US" sz="1200" dirty="0" smtClean="0"/>
              <a:t>and September </a:t>
            </a:r>
            <a:r>
              <a:rPr lang="en-US" sz="1200" dirty="0"/>
              <a:t>2014</a:t>
            </a:r>
            <a:r>
              <a:rPr lang="en-US" sz="1200" dirty="0" smtClean="0"/>
              <a:t>.  Each Safety Liaison will work with the section supervisor &amp; Compliance Manager to rectify the “needs attention” areas.</a:t>
            </a:r>
            <a:endParaRPr lang="en-US" sz="1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762000" y="2082577"/>
            <a:ext cx="9067799" cy="541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8871316"/>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66788" rtl="0" eaLnBrk="1" fontAlgn="base" latinLnBrk="0" hangingPunct="1">
          <a:lnSpc>
            <a:spcPct val="100000"/>
          </a:lnSpc>
          <a:spcBef>
            <a:spcPct val="0"/>
          </a:spcBef>
          <a:spcAft>
            <a:spcPct val="0"/>
          </a:spcAft>
          <a:buClrTx/>
          <a:buSzTx/>
          <a:buFontTx/>
          <a:buNone/>
          <a:tabLst/>
          <a:defRPr kumimoji="0" lang="en-US" sz="1500" b="1"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14637</TotalTime>
  <Words>2420</Words>
  <Application>Microsoft Office PowerPoint</Application>
  <PresentationFormat>Custom</PresentationFormat>
  <Paragraphs>159</Paragraphs>
  <Slides>17</Slides>
  <Notes>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Default Design</vt:lpstr>
      <vt:lpstr>PowerPoint Presentation</vt:lpstr>
      <vt:lpstr>Clinical Pathology Patient Care Quality  Pathology-Blood Drive</vt:lpstr>
      <vt:lpstr>Clinical Pathology Patient Care Quality  Blood Bank</vt:lpstr>
      <vt:lpstr>Clinical Pathology Patient Care Quality  Chemistry</vt:lpstr>
      <vt:lpstr>  Clinical Pathology Patient Care Quality Hematology </vt:lpstr>
      <vt:lpstr>  Clinical Pathology Patient Care Quality Hematology  </vt:lpstr>
      <vt:lpstr>Clinical Pathology Patient Care Quality  Microbiology</vt:lpstr>
      <vt:lpstr>  Clinical Pathology Patient Care Quality Point of Care  </vt:lpstr>
      <vt:lpstr>Clinical Pathology Quality and Performance  Health Center Safety Audits  </vt:lpstr>
      <vt:lpstr>Clinical Pathology Quality and Performance  Laboratory Safety Audits  </vt:lpstr>
      <vt:lpstr>CP QA Meeting Highlight Michigan Molecular Genetics Laboratory (MMGL)</vt:lpstr>
      <vt:lpstr>CP QA Meeting Highlight (cont.) Michigan Molecular Genetics Laboratory (MMGL)</vt:lpstr>
      <vt:lpstr>Clinical Pathology Quality and Performance  Proficiency Testing Performance  </vt:lpstr>
      <vt:lpstr>  Clinical Pathology-Current Projects **This is a highlight of projects ongoing in the CP labs.  This list is not meant to be all inclusive of every activity occurring in the department. </vt:lpstr>
      <vt:lpstr>PowerPoint Presentation</vt:lpstr>
      <vt:lpstr>PathologyQuality  Month  Posters</vt:lpstr>
      <vt:lpstr>PathologyQuality  Month  Posters</vt:lpstr>
    </vt:vector>
  </TitlesOfParts>
  <Company>University of Michigan Medical Center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Michigan</dc:creator>
  <cp:lastModifiedBy>Martin, Kristina</cp:lastModifiedBy>
  <cp:revision>902</cp:revision>
  <cp:lastPrinted>2014-09-26T13:00:21Z</cp:lastPrinted>
  <dcterms:created xsi:type="dcterms:W3CDTF">2008-09-25T21:02:44Z</dcterms:created>
  <dcterms:modified xsi:type="dcterms:W3CDTF">2014-10-28T19:38:14Z</dcterms:modified>
</cp:coreProperties>
</file>