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1" r:id="rId2"/>
    <p:sldId id="270" r:id="rId3"/>
    <p:sldId id="277" r:id="rId4"/>
    <p:sldId id="275" r:id="rId5"/>
    <p:sldId id="265" r:id="rId6"/>
    <p:sldId id="294" r:id="rId7"/>
    <p:sldId id="284" r:id="rId8"/>
    <p:sldId id="292" r:id="rId9"/>
    <p:sldId id="296" r:id="rId10"/>
    <p:sldId id="295" r:id="rId11"/>
    <p:sldId id="278" r:id="rId12"/>
  </p:sldIdLst>
  <p:sldSz cx="7315200" cy="9601200"/>
  <p:notesSz cx="6985000" cy="9283700"/>
  <p:defaultTextStyle>
    <a:defPPr>
      <a:defRPr lang="en-US"/>
    </a:defPPr>
    <a:lvl1pPr algn="l" rtl="0" fontAlgn="base">
      <a:spcBef>
        <a:spcPct val="0"/>
      </a:spcBef>
      <a:spcAft>
        <a:spcPct val="0"/>
      </a:spcAft>
      <a:defRPr sz="1500" b="1" kern="1200">
        <a:solidFill>
          <a:schemeClr val="tx1"/>
        </a:solidFill>
        <a:latin typeface="Arial" charset="0"/>
        <a:ea typeface="+mn-ea"/>
        <a:cs typeface="Arial" charset="0"/>
      </a:defRPr>
    </a:lvl1pPr>
    <a:lvl2pPr marL="457200" algn="l" rtl="0" fontAlgn="base">
      <a:spcBef>
        <a:spcPct val="0"/>
      </a:spcBef>
      <a:spcAft>
        <a:spcPct val="0"/>
      </a:spcAft>
      <a:defRPr sz="1500" b="1" kern="1200">
        <a:solidFill>
          <a:schemeClr val="tx1"/>
        </a:solidFill>
        <a:latin typeface="Arial" charset="0"/>
        <a:ea typeface="+mn-ea"/>
        <a:cs typeface="Arial" charset="0"/>
      </a:defRPr>
    </a:lvl2pPr>
    <a:lvl3pPr marL="914400" algn="l" rtl="0" fontAlgn="base">
      <a:spcBef>
        <a:spcPct val="0"/>
      </a:spcBef>
      <a:spcAft>
        <a:spcPct val="0"/>
      </a:spcAft>
      <a:defRPr sz="1500" b="1" kern="1200">
        <a:solidFill>
          <a:schemeClr val="tx1"/>
        </a:solidFill>
        <a:latin typeface="Arial" charset="0"/>
        <a:ea typeface="+mn-ea"/>
        <a:cs typeface="Arial" charset="0"/>
      </a:defRPr>
    </a:lvl3pPr>
    <a:lvl4pPr marL="1371600" algn="l" rtl="0" fontAlgn="base">
      <a:spcBef>
        <a:spcPct val="0"/>
      </a:spcBef>
      <a:spcAft>
        <a:spcPct val="0"/>
      </a:spcAft>
      <a:defRPr sz="1500" b="1" kern="1200">
        <a:solidFill>
          <a:schemeClr val="tx1"/>
        </a:solidFill>
        <a:latin typeface="Arial" charset="0"/>
        <a:ea typeface="+mn-ea"/>
        <a:cs typeface="Arial" charset="0"/>
      </a:defRPr>
    </a:lvl4pPr>
    <a:lvl5pPr marL="1828800" algn="l" rtl="0" fontAlgn="base">
      <a:spcBef>
        <a:spcPct val="0"/>
      </a:spcBef>
      <a:spcAft>
        <a:spcPct val="0"/>
      </a:spcAft>
      <a:defRPr sz="1500" b="1" kern="1200">
        <a:solidFill>
          <a:schemeClr val="tx1"/>
        </a:solidFill>
        <a:latin typeface="Arial" charset="0"/>
        <a:ea typeface="+mn-ea"/>
        <a:cs typeface="Arial" charset="0"/>
      </a:defRPr>
    </a:lvl5pPr>
    <a:lvl6pPr marL="2286000" algn="l" defTabSz="914400" rtl="0" eaLnBrk="1" latinLnBrk="0" hangingPunct="1">
      <a:defRPr sz="1500" b="1" kern="1200">
        <a:solidFill>
          <a:schemeClr val="tx1"/>
        </a:solidFill>
        <a:latin typeface="Arial" charset="0"/>
        <a:ea typeface="+mn-ea"/>
        <a:cs typeface="Arial" charset="0"/>
      </a:defRPr>
    </a:lvl6pPr>
    <a:lvl7pPr marL="2743200" algn="l" defTabSz="914400" rtl="0" eaLnBrk="1" latinLnBrk="0" hangingPunct="1">
      <a:defRPr sz="1500" b="1" kern="1200">
        <a:solidFill>
          <a:schemeClr val="tx1"/>
        </a:solidFill>
        <a:latin typeface="Arial" charset="0"/>
        <a:ea typeface="+mn-ea"/>
        <a:cs typeface="Arial" charset="0"/>
      </a:defRPr>
    </a:lvl7pPr>
    <a:lvl8pPr marL="3200400" algn="l" defTabSz="914400" rtl="0" eaLnBrk="1" latinLnBrk="0" hangingPunct="1">
      <a:defRPr sz="1500" b="1" kern="1200">
        <a:solidFill>
          <a:schemeClr val="tx1"/>
        </a:solidFill>
        <a:latin typeface="Arial" charset="0"/>
        <a:ea typeface="+mn-ea"/>
        <a:cs typeface="Arial" charset="0"/>
      </a:defRPr>
    </a:lvl8pPr>
    <a:lvl9pPr marL="3657600" algn="l" defTabSz="914400" rtl="0" eaLnBrk="1" latinLnBrk="0" hangingPunct="1">
      <a:defRPr sz="15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67" autoAdjust="0"/>
    <p:restoredTop sz="94660"/>
  </p:normalViewPr>
  <p:slideViewPr>
    <p:cSldViewPr>
      <p:cViewPr>
        <p:scale>
          <a:sx n="100" d="100"/>
          <a:sy n="100" d="100"/>
        </p:scale>
        <p:origin x="-3258" y="396"/>
      </p:cViewPr>
      <p:guideLst>
        <p:guide orient="horz" pos="3024"/>
        <p:guide pos="230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56323" name="Rectangle 3"/>
          <p:cNvSpPr>
            <a:spLocks noGrp="1" noChangeArrowheads="1"/>
          </p:cNvSpPr>
          <p:nvPr>
            <p:ph type="dt" sz="quarter"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56324" name="Rectangle 4"/>
          <p:cNvSpPr>
            <a:spLocks noGrp="1" noChangeArrowheads="1"/>
          </p:cNvSpPr>
          <p:nvPr>
            <p:ph type="ftr" sz="quarter" idx="2"/>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56325" name="Rectangle 5"/>
          <p:cNvSpPr>
            <a:spLocks noGrp="1" noChangeArrowheads="1"/>
          </p:cNvSpPr>
          <p:nvPr>
            <p:ph type="sldNum" sz="quarter" idx="3"/>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080973A0-0314-40D9-8222-CAF7A3A76826}" type="slidenum">
              <a:rPr lang="en-US"/>
              <a:pPr>
                <a:defRPr/>
              </a:pPr>
              <a:t>‹#›</a:t>
            </a:fld>
            <a:endParaRPr lang="en-US"/>
          </a:p>
        </p:txBody>
      </p:sp>
    </p:spTree>
    <p:extLst>
      <p:ext uri="{BB962C8B-B14F-4D97-AF65-F5344CB8AC3E}">
        <p14:creationId xmlns:p14="http://schemas.microsoft.com/office/powerpoint/2010/main" val="415277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32771" name="Rectangle 3"/>
          <p:cNvSpPr>
            <a:spLocks noGrp="1" noChangeArrowheads="1"/>
          </p:cNvSpPr>
          <p:nvPr>
            <p:ph type="dt"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2166938" y="695325"/>
            <a:ext cx="2651125" cy="3481388"/>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98818" y="4410075"/>
            <a:ext cx="5587366" cy="4178300"/>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32775" name="Rectangle 7"/>
          <p:cNvSpPr>
            <a:spLocks noGrp="1" noChangeArrowheads="1"/>
          </p:cNvSpPr>
          <p:nvPr>
            <p:ph type="sldNum" sz="quarter" idx="5"/>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479AC776-80F3-41EA-89B2-D4AF591B1990}" type="slidenum">
              <a:rPr lang="en-US"/>
              <a:pPr>
                <a:defRPr/>
              </a:pPr>
              <a:t>‹#›</a:t>
            </a:fld>
            <a:endParaRPr lang="en-US"/>
          </a:p>
        </p:txBody>
      </p:sp>
    </p:spTree>
    <p:extLst>
      <p:ext uri="{BB962C8B-B14F-4D97-AF65-F5344CB8AC3E}">
        <p14:creationId xmlns:p14="http://schemas.microsoft.com/office/powerpoint/2010/main" val="271279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495" y="3915073"/>
            <a:ext cx="4736495" cy="2700338"/>
          </a:xfrm>
        </p:spPr>
        <p:txBody>
          <a:bodyPr/>
          <a:lstStyle/>
          <a:p>
            <a:r>
              <a:rPr lang="en-US" smtClean="0"/>
              <a:t>Click to edit Master title style</a:t>
            </a:r>
            <a:endParaRPr lang="en-US"/>
          </a:p>
        </p:txBody>
      </p:sp>
      <p:sp>
        <p:nvSpPr>
          <p:cNvPr id="3" name="Subtitle 2"/>
          <p:cNvSpPr>
            <a:spLocks noGrp="1"/>
          </p:cNvSpPr>
          <p:nvPr>
            <p:ph type="subTitle" idx="1"/>
          </p:nvPr>
        </p:nvSpPr>
        <p:spPr>
          <a:xfrm>
            <a:off x="835782" y="7140477"/>
            <a:ext cx="3901924" cy="322123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9AFC6-DF19-495B-9AB6-36B39B1B74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75A14-F66C-4270-8090-6FF511A11F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41020" y="506314"/>
            <a:ext cx="1254276" cy="10749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8191" y="506314"/>
            <a:ext cx="3646715" cy="10749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B5ECB-2E06-44D5-895B-95C5FACBA8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8190" y="506314"/>
            <a:ext cx="5017105" cy="10749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A5FC02-213A-4E8D-B0D3-765678F76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DD98E-4E61-4D30-875B-C4B5695037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0267" y="8096846"/>
            <a:ext cx="4737705" cy="25044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40267" y="5340251"/>
            <a:ext cx="4737705" cy="275659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AB942-184B-4C2C-A445-229FCC3C52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819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4480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7AE6E-1594-476C-BF6E-C9F7933221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8190" y="504229"/>
            <a:ext cx="5017105" cy="210026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8191" y="2821186"/>
            <a:ext cx="246259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191" y="3996333"/>
            <a:ext cx="246259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831496" y="2821186"/>
            <a:ext cx="246380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831496" y="3996333"/>
            <a:ext cx="246380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3C19FB-A2F2-47FA-B5CB-E95BBE47B8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873211-624A-4B2C-BE8D-B1A603DF23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2E4BBB-E246-4D35-9631-CE29CCA641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191" y="502147"/>
            <a:ext cx="1833638" cy="21356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179562" y="502147"/>
            <a:ext cx="3115733" cy="107555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78191" y="2637830"/>
            <a:ext cx="1833638" cy="861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93716F-F5EF-4736-A207-EE29A49219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2201" y="8821937"/>
            <a:ext cx="3344333" cy="103971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92201" y="1125141"/>
            <a:ext cx="3344333" cy="7561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92201" y="9861650"/>
            <a:ext cx="3344333" cy="14793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6BCCF-0CE8-49FA-A970-D2B2C5EDCB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385763"/>
            <a:ext cx="6584950" cy="160020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5125" y="2239963"/>
            <a:ext cx="6584950" cy="6335712"/>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1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b="0"/>
            </a:lvl1pPr>
          </a:lstStyle>
          <a:p>
            <a:pPr>
              <a:defRPr/>
            </a:pPr>
            <a:endParaRPr lang="en-US"/>
          </a:p>
        </p:txBody>
      </p:sp>
      <p:sp>
        <p:nvSpPr>
          <p:cNvPr id="1029" name="Rectangle 5"/>
          <p:cNvSpPr>
            <a:spLocks noGrp="1" noChangeArrowheads="1"/>
          </p:cNvSpPr>
          <p:nvPr>
            <p:ph type="ftr" sz="quarter" idx="3"/>
          </p:nvPr>
        </p:nvSpPr>
        <p:spPr bwMode="auto">
          <a:xfrm>
            <a:off x="2498725" y="8742363"/>
            <a:ext cx="23177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b="0"/>
            </a:lvl1pPr>
          </a:lstStyle>
          <a:p>
            <a:pPr>
              <a:defRPr/>
            </a:pPr>
            <a:endParaRPr lang="en-US"/>
          </a:p>
        </p:txBody>
      </p:sp>
      <p:sp>
        <p:nvSpPr>
          <p:cNvPr id="1030" name="Rectangle 6"/>
          <p:cNvSpPr>
            <a:spLocks noGrp="1" noChangeArrowheads="1"/>
          </p:cNvSpPr>
          <p:nvPr>
            <p:ph type="sldNum" sz="quarter" idx="4"/>
          </p:nvPr>
        </p:nvSpPr>
        <p:spPr bwMode="auto">
          <a:xfrm>
            <a:off x="52419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b="0"/>
            </a:lvl1pPr>
          </a:lstStyle>
          <a:p>
            <a:pPr>
              <a:defRPr/>
            </a:pPr>
            <a:fld id="{A4409EF8-F279-4E03-9251-A7DC938D91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66788" rtl="0" eaLnBrk="0" fontAlgn="base" hangingPunct="0">
        <a:spcBef>
          <a:spcPct val="0"/>
        </a:spcBef>
        <a:spcAft>
          <a:spcPct val="0"/>
        </a:spcAft>
        <a:defRPr sz="4700">
          <a:solidFill>
            <a:schemeClr val="tx2"/>
          </a:solidFill>
          <a:latin typeface="+mj-lt"/>
          <a:ea typeface="+mj-ea"/>
          <a:cs typeface="+mj-cs"/>
        </a:defRPr>
      </a:lvl1pPr>
      <a:lvl2pPr algn="ctr" defTabSz="966788" rtl="0" eaLnBrk="0" fontAlgn="base" hangingPunct="0">
        <a:spcBef>
          <a:spcPct val="0"/>
        </a:spcBef>
        <a:spcAft>
          <a:spcPct val="0"/>
        </a:spcAft>
        <a:defRPr sz="4700">
          <a:solidFill>
            <a:schemeClr val="tx2"/>
          </a:solidFill>
          <a:latin typeface="Arial" charset="0"/>
          <a:cs typeface="Arial" charset="0"/>
        </a:defRPr>
      </a:lvl2pPr>
      <a:lvl3pPr algn="ctr" defTabSz="966788" rtl="0" eaLnBrk="0" fontAlgn="base" hangingPunct="0">
        <a:spcBef>
          <a:spcPct val="0"/>
        </a:spcBef>
        <a:spcAft>
          <a:spcPct val="0"/>
        </a:spcAft>
        <a:defRPr sz="4700">
          <a:solidFill>
            <a:schemeClr val="tx2"/>
          </a:solidFill>
          <a:latin typeface="Arial" charset="0"/>
          <a:cs typeface="Arial" charset="0"/>
        </a:defRPr>
      </a:lvl3pPr>
      <a:lvl4pPr algn="ctr" defTabSz="966788" rtl="0" eaLnBrk="0" fontAlgn="base" hangingPunct="0">
        <a:spcBef>
          <a:spcPct val="0"/>
        </a:spcBef>
        <a:spcAft>
          <a:spcPct val="0"/>
        </a:spcAft>
        <a:defRPr sz="4700">
          <a:solidFill>
            <a:schemeClr val="tx2"/>
          </a:solidFill>
          <a:latin typeface="Arial" charset="0"/>
          <a:cs typeface="Arial" charset="0"/>
        </a:defRPr>
      </a:lvl4pPr>
      <a:lvl5pPr algn="ctr" defTabSz="966788" rtl="0" eaLnBrk="0" fontAlgn="base" hangingPunct="0">
        <a:spcBef>
          <a:spcPct val="0"/>
        </a:spcBef>
        <a:spcAft>
          <a:spcPct val="0"/>
        </a:spcAft>
        <a:defRPr sz="4700">
          <a:solidFill>
            <a:schemeClr val="tx2"/>
          </a:solidFill>
          <a:latin typeface="Arial" charset="0"/>
          <a:cs typeface="Arial" charset="0"/>
        </a:defRPr>
      </a:lvl5pPr>
      <a:lvl6pPr marL="457200" algn="ctr" defTabSz="966788" rtl="0" fontAlgn="base">
        <a:spcBef>
          <a:spcPct val="0"/>
        </a:spcBef>
        <a:spcAft>
          <a:spcPct val="0"/>
        </a:spcAft>
        <a:defRPr sz="4700">
          <a:solidFill>
            <a:schemeClr val="tx2"/>
          </a:solidFill>
          <a:latin typeface="Arial" charset="0"/>
          <a:cs typeface="Arial" charset="0"/>
        </a:defRPr>
      </a:lvl6pPr>
      <a:lvl7pPr marL="914400" algn="ctr" defTabSz="966788" rtl="0" fontAlgn="base">
        <a:spcBef>
          <a:spcPct val="0"/>
        </a:spcBef>
        <a:spcAft>
          <a:spcPct val="0"/>
        </a:spcAft>
        <a:defRPr sz="4700">
          <a:solidFill>
            <a:schemeClr val="tx2"/>
          </a:solidFill>
          <a:latin typeface="Arial" charset="0"/>
          <a:cs typeface="Arial" charset="0"/>
        </a:defRPr>
      </a:lvl7pPr>
      <a:lvl8pPr marL="1371600" algn="ctr" defTabSz="966788" rtl="0" fontAlgn="base">
        <a:spcBef>
          <a:spcPct val="0"/>
        </a:spcBef>
        <a:spcAft>
          <a:spcPct val="0"/>
        </a:spcAft>
        <a:defRPr sz="4700">
          <a:solidFill>
            <a:schemeClr val="tx2"/>
          </a:solidFill>
          <a:latin typeface="Arial" charset="0"/>
          <a:cs typeface="Arial" charset="0"/>
        </a:defRPr>
      </a:lvl8pPr>
      <a:lvl9pPr marL="1828800" algn="ctr" defTabSz="966788" rtl="0" fontAlgn="base">
        <a:spcBef>
          <a:spcPct val="0"/>
        </a:spcBef>
        <a:spcAft>
          <a:spcPct val="0"/>
        </a:spcAft>
        <a:defRPr sz="4700">
          <a:solidFill>
            <a:schemeClr val="tx2"/>
          </a:solidFill>
          <a:latin typeface="Arial" charset="0"/>
          <a:cs typeface="Arial"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martkris@umic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855663" y="4378325"/>
            <a:ext cx="5748337" cy="1738313"/>
          </a:xfrm>
          <a:prstGeom prst="rect">
            <a:avLst/>
          </a:prstGeom>
          <a:noFill/>
          <a:ln w="25400">
            <a:noFill/>
            <a:miter lim="800000"/>
            <a:headEnd/>
            <a:tailEnd/>
          </a:ln>
        </p:spPr>
        <p:txBody>
          <a:bodyPr wrap="none" lIns="193322" tIns="144992" rIns="193322" bIns="144992">
            <a:spAutoFit/>
          </a:bodyPr>
          <a:lstStyle/>
          <a:p>
            <a:pPr algn="ctr" defTabSz="966788"/>
            <a:r>
              <a:rPr lang="en-US" sz="4700">
                <a:solidFill>
                  <a:srgbClr val="000066"/>
                </a:solidFill>
              </a:rPr>
              <a:t>Clinical Pathology</a:t>
            </a:r>
          </a:p>
          <a:p>
            <a:pPr algn="ctr" defTabSz="966788"/>
            <a:r>
              <a:rPr lang="en-US" sz="4700">
                <a:solidFill>
                  <a:srgbClr val="000066"/>
                </a:solidFill>
              </a:rPr>
              <a:t>Quality Dashboard</a:t>
            </a:r>
          </a:p>
        </p:txBody>
      </p:sp>
      <p:sp>
        <p:nvSpPr>
          <p:cNvPr id="2052" name="Text Box 8"/>
          <p:cNvSpPr txBox="1">
            <a:spLocks noChangeArrowheads="1"/>
          </p:cNvSpPr>
          <p:nvPr/>
        </p:nvSpPr>
        <p:spPr bwMode="auto">
          <a:xfrm>
            <a:off x="2622220" y="7372603"/>
            <a:ext cx="2569258" cy="620826"/>
          </a:xfrm>
          <a:prstGeom prst="rect">
            <a:avLst/>
          </a:prstGeom>
          <a:noFill/>
          <a:ln w="9525">
            <a:noFill/>
            <a:miter lim="800000"/>
            <a:headEnd/>
            <a:tailEnd/>
          </a:ln>
        </p:spPr>
        <p:txBody>
          <a:bodyPr wrap="none" lIns="96661" tIns="48331" rIns="96661" bIns="48331">
            <a:spAutoFit/>
          </a:bodyPr>
          <a:lstStyle/>
          <a:p>
            <a:pPr algn="ctr" defTabSz="966788"/>
            <a:r>
              <a:rPr lang="en-US" sz="3400" dirty="0" smtClean="0">
                <a:solidFill>
                  <a:srgbClr val="000066"/>
                </a:solidFill>
              </a:rPr>
              <a:t>March 2014</a:t>
            </a:r>
            <a:endParaRPr lang="en-US" sz="3400" dirty="0">
              <a:solidFill>
                <a:srgbClr val="000066"/>
              </a:solidFill>
            </a:endParaRPr>
          </a:p>
        </p:txBody>
      </p:sp>
      <p:sp>
        <p:nvSpPr>
          <p:cNvPr id="2053" name="Rectangle 9"/>
          <p:cNvSpPr>
            <a:spLocks noChangeArrowheads="1"/>
          </p:cNvSpPr>
          <p:nvPr/>
        </p:nvSpPr>
        <p:spPr bwMode="auto">
          <a:xfrm>
            <a:off x="161925" y="160338"/>
            <a:ext cx="6991350" cy="9280525"/>
          </a:xfrm>
          <a:prstGeom prst="rect">
            <a:avLst/>
          </a:prstGeom>
          <a:noFill/>
          <a:ln w="76200" cmpd="thickThin">
            <a:solidFill>
              <a:srgbClr val="000066"/>
            </a:solidFill>
            <a:miter lim="800000"/>
            <a:headEnd/>
            <a:tailEnd/>
          </a:ln>
        </p:spPr>
        <p:txBody>
          <a:bodyPr wrap="none"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4170"/>
            <a:ext cx="4800600" cy="269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71512"/>
            <a:ext cx="6629400" cy="877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837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609600" y="838200"/>
            <a:ext cx="6248400" cy="5940088"/>
          </a:xfrm>
          <a:prstGeom prst="rect">
            <a:avLst/>
          </a:prstGeom>
          <a:noFill/>
          <a:ln w="9525">
            <a:noFill/>
            <a:miter lim="800000"/>
            <a:headEnd/>
            <a:tailEnd/>
          </a:ln>
        </p:spPr>
        <p:txBody>
          <a:bodyPr wrap="square">
            <a:spAutoFit/>
          </a:bodyPr>
          <a:lstStyle/>
          <a:p>
            <a:r>
              <a:rPr lang="en-US" sz="2200" dirty="0"/>
              <a:t>Clinical Laboratory </a:t>
            </a:r>
            <a:r>
              <a:rPr lang="en-US" sz="2200" dirty="0" smtClean="0"/>
              <a:t>News, Notes, and Kudos</a:t>
            </a:r>
            <a:endParaRPr lang="en-US" sz="2200" dirty="0"/>
          </a:p>
          <a:p>
            <a:r>
              <a:rPr lang="en-US" sz="1600" b="0" dirty="0" smtClean="0"/>
              <a:t>------------------------------------------------------------------------------------</a:t>
            </a:r>
            <a:endParaRPr lang="en-US" sz="2200" dirty="0"/>
          </a:p>
          <a:p>
            <a:pPr>
              <a:buFont typeface="Arial" charset="0"/>
              <a:buChar char="•"/>
            </a:pPr>
            <a:r>
              <a:rPr lang="en-US" sz="1600" dirty="0"/>
              <a:t>Labs that are working on process improvement projects that would like to display data can contact Kristina Martin (</a:t>
            </a:r>
            <a:r>
              <a:rPr lang="en-US" sz="1600" dirty="0">
                <a:hlinkClick r:id="rId2"/>
              </a:rPr>
              <a:t>martkris@umich.edu</a:t>
            </a:r>
            <a:r>
              <a:rPr lang="en-US" sz="1600" dirty="0"/>
              <a:t>) </a:t>
            </a:r>
            <a:r>
              <a:rPr lang="en-US" sz="1600" dirty="0" smtClean="0"/>
              <a:t>for future </a:t>
            </a:r>
            <a:r>
              <a:rPr lang="en-US" sz="1600" dirty="0"/>
              <a:t>dashboards.</a:t>
            </a:r>
          </a:p>
          <a:p>
            <a:endParaRPr lang="en-US" sz="1600" b="0" dirty="0"/>
          </a:p>
          <a:p>
            <a:pPr>
              <a:buFont typeface="Arial" charset="0"/>
              <a:buChar char="•"/>
            </a:pPr>
            <a:endParaRPr lang="en-US" sz="1600" b="0" dirty="0"/>
          </a:p>
          <a:p>
            <a:r>
              <a:rPr lang="en-US" sz="2200" dirty="0" smtClean="0"/>
              <a:t>Kudos</a:t>
            </a:r>
          </a:p>
          <a:p>
            <a:endParaRPr lang="en-US" sz="2400" dirty="0"/>
          </a:p>
          <a:p>
            <a:pPr marL="342900" indent="-342900">
              <a:buFont typeface="Arial" pitchFamily="34" charset="0"/>
              <a:buChar char="•"/>
            </a:pPr>
            <a:r>
              <a:rPr lang="en-US" sz="2200" dirty="0" smtClean="0">
                <a:solidFill>
                  <a:srgbClr val="FF0000"/>
                </a:solidFill>
              </a:rPr>
              <a:t>Renee </a:t>
            </a:r>
            <a:r>
              <a:rPr lang="en-US" sz="2200" dirty="0" err="1" smtClean="0">
                <a:solidFill>
                  <a:srgbClr val="FF0000"/>
                </a:solidFill>
              </a:rPr>
              <a:t>Stoklosa</a:t>
            </a:r>
            <a:r>
              <a:rPr lang="en-US" sz="2200" dirty="0" smtClean="0">
                <a:solidFill>
                  <a:srgbClr val="FF0000"/>
                </a:solidFill>
              </a:rPr>
              <a:t>- </a:t>
            </a:r>
            <a:r>
              <a:rPr lang="en-US" sz="2200" b="0" dirty="0" smtClean="0"/>
              <a:t>selected to be the new Clinic Coordinator in the Cancer Center</a:t>
            </a:r>
          </a:p>
          <a:p>
            <a:pPr marL="342900" indent="-342900">
              <a:buFont typeface="Arial" pitchFamily="34" charset="0"/>
              <a:buChar char="•"/>
            </a:pPr>
            <a:r>
              <a:rPr lang="en-US" sz="2200" dirty="0" smtClean="0">
                <a:solidFill>
                  <a:srgbClr val="FF0000"/>
                </a:solidFill>
              </a:rPr>
              <a:t>Hematology Lab via Jerry Davis-</a:t>
            </a:r>
            <a:r>
              <a:rPr lang="en-US" sz="1200" b="0" dirty="0" smtClean="0"/>
              <a:t>The </a:t>
            </a:r>
            <a:r>
              <a:rPr lang="en-US" sz="1200" b="0" dirty="0"/>
              <a:t>problem with the VM/Applications/network today took WAM and the Flow </a:t>
            </a:r>
            <a:r>
              <a:rPr lang="en-US" sz="1200" b="0" dirty="0" err="1"/>
              <a:t>Cytometry</a:t>
            </a:r>
            <a:r>
              <a:rPr lang="en-US" sz="1200" b="0" dirty="0"/>
              <a:t> lab down for approximately 2 hrs. (1145 to 1345).  This was peak time for WAM dependent Hem/</a:t>
            </a:r>
            <a:r>
              <a:rPr lang="en-US" sz="1200" b="0" dirty="0" err="1"/>
              <a:t>Onc</a:t>
            </a:r>
            <a:r>
              <a:rPr lang="en-US" sz="1200" b="0" dirty="0"/>
              <a:t> clinic specimens.  We switched two of our </a:t>
            </a:r>
            <a:r>
              <a:rPr lang="en-US" sz="1200" b="0" dirty="0" err="1"/>
              <a:t>Sysmex</a:t>
            </a:r>
            <a:r>
              <a:rPr lang="en-US" sz="1200" b="0" dirty="0"/>
              <a:t> XE devices from WAM (TCP/IP) to auxiliary serial transmission mode during this time.  This is not the first time we’ve needed to do this since being on the </a:t>
            </a:r>
            <a:r>
              <a:rPr lang="en-US" sz="1200" b="0" dirty="0" err="1"/>
              <a:t>Sysmex</a:t>
            </a:r>
            <a:r>
              <a:rPr lang="en-US" sz="1200" b="0" dirty="0"/>
              <a:t> platform.  We have done this successfully a half dozen times during the last two years for different reasons, but on those occasions only a few to a few dozen specimens were ran because the down was planned or lasted only minutes. Today during this down we ran hundreds of specimens on two devices switched to serial mode. Today was different.  We made that difference.</a:t>
            </a:r>
            <a:endParaRPr lang="en-US" sz="1200" b="0" dirty="0" smtClean="0">
              <a:solidFill>
                <a:srgbClr val="FF0000"/>
              </a:solidFill>
            </a:endParaRPr>
          </a:p>
          <a:p>
            <a:endParaRPr lang="en-US" sz="30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152400"/>
            <a:ext cx="6584950" cy="714375"/>
          </a:xfrm>
        </p:spPr>
        <p:txBody>
          <a:bodyPr/>
          <a:lstStyle/>
          <a:p>
            <a:r>
              <a:rPr lang="en-US" sz="1400" b="1" dirty="0" smtClean="0">
                <a:solidFill>
                  <a:schemeClr val="accent2"/>
                </a:solidFill>
              </a:rPr>
              <a:t>Clinical Pathology Patient Care Quality</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600" dirty="0" smtClean="0">
                <a:solidFill>
                  <a:schemeClr val="accent2"/>
                </a:solidFill>
              </a:rPr>
              <a:t>Blood Bank</a:t>
            </a:r>
            <a:endParaRPr lang="en-US" sz="1600" dirty="0" smtClean="0"/>
          </a:p>
        </p:txBody>
      </p:sp>
      <p:sp>
        <p:nvSpPr>
          <p:cNvPr id="2" name="TextBox 1"/>
          <p:cNvSpPr txBox="1"/>
          <p:nvPr/>
        </p:nvSpPr>
        <p:spPr>
          <a:xfrm>
            <a:off x="685800" y="5791200"/>
            <a:ext cx="5943600" cy="2400657"/>
          </a:xfrm>
          <a:prstGeom prst="rect">
            <a:avLst/>
          </a:prstGeom>
          <a:noFill/>
        </p:spPr>
        <p:txBody>
          <a:bodyPr wrap="square" rtlCol="0">
            <a:spAutoFit/>
          </a:bodyPr>
          <a:lstStyle/>
          <a:p>
            <a:r>
              <a:rPr lang="en-US" b="0" dirty="0"/>
              <a:t>The Blood Bank experienced an increase in TAT for Emergency Department type and screen testing during the Soft go-live implementation.  As staff have gained more confidence using the new software, there has been a steady decrease in the TAT approaching pre-Soft conditions.  Blood Bank is working with the Infusion areas on a new process to prioritize the infusion patients using a new test code (PTS3D).  This test code will distinguish itself from the current PTS test and we will be prioritizing these samples</a:t>
            </a:r>
            <a:r>
              <a:rPr lang="en-US" b="0" dirty="0" smtClean="0"/>
              <a:t>.  Collection of the infusion patient TAT is ongoing and will be featured in future CP Dashboards.</a:t>
            </a:r>
            <a:endParaRPr lang="en-US" b="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46" y="1219200"/>
            <a:ext cx="647610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52400"/>
            <a:ext cx="6584950" cy="714375"/>
          </a:xfrm>
        </p:spPr>
        <p:txBody>
          <a:bodyPr/>
          <a:lstStyle/>
          <a:p>
            <a:r>
              <a:rPr lang="en-US" sz="1400" b="1" dirty="0">
                <a:solidFill>
                  <a:schemeClr val="accent2"/>
                </a:solidFill>
              </a:rPr>
              <a:t>Clinical Pathology Patient Care Quality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Chemistry</a:t>
            </a:r>
            <a:endParaRPr lang="en-US" sz="1800" b="1" dirty="0" smtClean="0"/>
          </a:p>
        </p:txBody>
      </p:sp>
      <p:sp>
        <p:nvSpPr>
          <p:cNvPr id="4" name="Content Placeholder 5"/>
          <p:cNvSpPr>
            <a:spLocks noGrp="1" noChangeArrowheads="1"/>
          </p:cNvSpPr>
          <p:nvPr>
            <p:ph idx="1"/>
          </p:nvPr>
        </p:nvSpPr>
        <p:spPr>
          <a:xfrm>
            <a:off x="381001" y="5029200"/>
            <a:ext cx="3429000" cy="4328886"/>
          </a:xfrm>
          <a:prstGeom prst="rect">
            <a:avLst/>
          </a:prstGeom>
          <a:ln>
            <a:solidFill>
              <a:schemeClr val="tx1"/>
            </a:solidFill>
          </a:ln>
        </p:spPr>
        <p:txBody>
          <a:bodyPr/>
          <a:lstStyle/>
          <a:p>
            <a:pPr marL="0" indent="0" eaLnBrk="1" hangingPunct="1">
              <a:buFontTx/>
              <a:buNone/>
            </a:pPr>
            <a:r>
              <a:rPr lang="en-US" sz="1400" b="1" dirty="0" smtClean="0"/>
              <a:t>Description of Problem: </a:t>
            </a:r>
            <a:r>
              <a:rPr lang="en-US" sz="1400" dirty="0" smtClean="0"/>
              <a:t>The guaiac method for detecting blood in the stool as a detection of colorectal cancer requires the patient to adhere to several diet restrictions as well as to collect three separate collections.  Newer methodologies are available that only require a single sample, no diet restrictions, and have a higher sensitivity.  </a:t>
            </a:r>
            <a:endParaRPr lang="en-US" sz="1400" b="1" dirty="0" smtClean="0"/>
          </a:p>
          <a:p>
            <a:pPr marL="0" indent="0" eaLnBrk="1" hangingPunct="1">
              <a:buFontTx/>
              <a:buNone/>
            </a:pPr>
            <a:r>
              <a:rPr lang="en-US" sz="1400" b="1" dirty="0" smtClean="0"/>
              <a:t>Impact of Problem: </a:t>
            </a:r>
          </a:p>
          <a:p>
            <a:pPr marL="0" indent="0" eaLnBrk="1" hangingPunct="1">
              <a:buFontTx/>
              <a:buNone/>
            </a:pPr>
            <a:r>
              <a:rPr lang="en-US" sz="1400" dirty="0"/>
              <a:t>Historically, the amount of </a:t>
            </a:r>
            <a:r>
              <a:rPr lang="en-US" sz="1400" dirty="0" smtClean="0"/>
              <a:t>guaiac </a:t>
            </a:r>
            <a:r>
              <a:rPr lang="en-US" sz="1400" dirty="0"/>
              <a:t>cards distributed had a low rate of </a:t>
            </a:r>
            <a:r>
              <a:rPr lang="en-US" sz="1400" dirty="0" smtClean="0"/>
              <a:t>return.  Use of the newer immunochemical method has increased the rate of return due to ease of collection by the patient alone.  </a:t>
            </a:r>
            <a:endParaRPr lang="en-US" sz="1400" b="1" dirty="0"/>
          </a:p>
          <a:p>
            <a:pPr marL="0" indent="0" eaLnBrk="1" hangingPunct="1">
              <a:buFontTx/>
              <a:buNone/>
            </a:pPr>
            <a:endParaRPr lang="en-US" sz="1400" dirty="0"/>
          </a:p>
          <a:p>
            <a:pPr marL="0" indent="0" eaLnBrk="1" hangingPunct="1">
              <a:buFontTx/>
              <a:buNone/>
            </a:pPr>
            <a:r>
              <a:rPr lang="en-US" sz="1400" b="1" dirty="0" smtClean="0"/>
              <a:t>Reporter of Problem:</a:t>
            </a:r>
            <a:endParaRPr lang="en-US" sz="1400" b="1" dirty="0"/>
          </a:p>
          <a:p>
            <a:pPr marL="0" indent="0" eaLnBrk="1" hangingPunct="1">
              <a:buFontTx/>
              <a:buNone/>
            </a:pPr>
            <a:r>
              <a:rPr lang="en-US" sz="1400" dirty="0" smtClean="0"/>
              <a:t>Laboratories, physician offices</a:t>
            </a:r>
          </a:p>
        </p:txBody>
      </p:sp>
      <p:sp>
        <p:nvSpPr>
          <p:cNvPr id="5" name="Rectangle 3"/>
          <p:cNvSpPr txBox="1">
            <a:spLocks noChangeArrowheads="1"/>
          </p:cNvSpPr>
          <p:nvPr/>
        </p:nvSpPr>
        <p:spPr bwMode="auto">
          <a:xfrm>
            <a:off x="4012869" y="5029200"/>
            <a:ext cx="3064293" cy="43434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None/>
            </a:pPr>
            <a:r>
              <a:rPr lang="en-US" sz="1400" b="1" dirty="0" smtClean="0"/>
              <a:t>Description of </a:t>
            </a:r>
            <a:r>
              <a:rPr lang="en-US" sz="1400" dirty="0" smtClean="0"/>
              <a:t>Solution: </a:t>
            </a:r>
          </a:p>
          <a:p>
            <a:pPr marL="0" indent="0" eaLnBrk="1" hangingPunct="1">
              <a:buNone/>
            </a:pPr>
            <a:r>
              <a:rPr lang="en-US" sz="1400" b="0" dirty="0" smtClean="0"/>
              <a:t>Implement the immunochemical method (FIT) for detection of colorectal cancer. Physicians would order the test when the kit was handed to the patient. </a:t>
            </a:r>
            <a:r>
              <a:rPr lang="en-US" sz="1400" b="0" dirty="0"/>
              <a:t>Pre-stamped envelopes provided to the patient will be returned to the laboratory where the test will be run. </a:t>
            </a:r>
            <a:endParaRPr lang="en-US" sz="1400" b="0" dirty="0" smtClean="0"/>
          </a:p>
          <a:p>
            <a:pPr marL="0" indent="0" eaLnBrk="1" hangingPunct="1">
              <a:buNone/>
            </a:pPr>
            <a:r>
              <a:rPr lang="en-US" sz="1400" dirty="0" smtClean="0"/>
              <a:t>How we know it worked:</a:t>
            </a:r>
          </a:p>
          <a:p>
            <a:pPr marL="0" indent="0" eaLnBrk="1" hangingPunct="1">
              <a:buNone/>
            </a:pPr>
            <a:r>
              <a:rPr lang="en-US" sz="1400" b="0" dirty="0" smtClean="0"/>
              <a:t>Data is collected for </a:t>
            </a:r>
            <a:r>
              <a:rPr lang="en-US" sz="1400" b="0" dirty="0"/>
              <a:t>the number of tests performed versus the number of tests </a:t>
            </a:r>
            <a:r>
              <a:rPr lang="en-US" sz="1400" b="0" dirty="0" smtClean="0"/>
              <a:t>pending so </a:t>
            </a:r>
            <a:r>
              <a:rPr lang="en-US" sz="1400" b="0" dirty="0"/>
              <a:t>we can </a:t>
            </a:r>
            <a:r>
              <a:rPr lang="en-US" sz="1400" b="0" dirty="0" smtClean="0"/>
              <a:t>calculate the rate of compliance.  In the first 5 months of implementation we have seen a positive increase in compliance.</a:t>
            </a:r>
            <a:endParaRPr lang="en-US" sz="1400" b="0" dirty="0"/>
          </a:p>
          <a:p>
            <a:pPr marL="0" indent="0" eaLnBrk="1" hangingPunct="1">
              <a:buNone/>
            </a:pPr>
            <a:r>
              <a:rPr lang="en-US" sz="1400" b="1" dirty="0" smtClean="0"/>
              <a:t>Date Solution Implemented</a:t>
            </a:r>
            <a:r>
              <a:rPr lang="en-US" sz="1400" dirty="0" smtClean="0"/>
              <a:t>: </a:t>
            </a:r>
            <a:r>
              <a:rPr lang="en-US" sz="1400" b="0" dirty="0" smtClean="0"/>
              <a:t>October 29,  2013</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838200"/>
            <a:ext cx="5443537"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228600"/>
            <a:ext cx="6584950" cy="4143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Hematology &amp; Phlebotomy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381001" y="3657600"/>
            <a:ext cx="3429000" cy="5700486"/>
          </a:xfrm>
          <a:prstGeom prst="rect">
            <a:avLst/>
          </a:prstGeom>
          <a:ln>
            <a:solidFill>
              <a:schemeClr val="tx1"/>
            </a:solidFill>
          </a:ln>
        </p:spPr>
        <p:txBody>
          <a:bodyPr/>
          <a:lstStyle/>
          <a:p>
            <a:pPr marL="0" indent="0" eaLnBrk="1" hangingPunct="1">
              <a:buFontTx/>
              <a:buNone/>
            </a:pPr>
            <a:r>
              <a:rPr lang="en-US" sz="1400" b="1" dirty="0" smtClean="0"/>
              <a:t>Description of Problem: </a:t>
            </a:r>
            <a:r>
              <a:rPr lang="en-US" sz="1300" dirty="0" smtClean="0"/>
              <a:t>Patients seen by the Hematology-Oncology service have lab testing followed by a clinic appointment where decisions as to whether the patient will receive an infusion treatment that day are made.  A vast majority of specimens have results within the desired turn-around-time (TAT), however there continues to be outliers that impact delivery of care to the patients.  These samples, due to the nature of the disease, often require more time to evaluate due to abnormal results and challenging blood smear differentials.</a:t>
            </a:r>
            <a:endParaRPr lang="en-US" sz="1300" b="1" dirty="0" smtClean="0"/>
          </a:p>
          <a:p>
            <a:pPr marL="0" indent="0" eaLnBrk="1" hangingPunct="1">
              <a:buFontTx/>
              <a:buNone/>
            </a:pPr>
            <a:r>
              <a:rPr lang="en-US" sz="1400" b="1" dirty="0" smtClean="0"/>
              <a:t>Impact of Problem: </a:t>
            </a:r>
            <a:r>
              <a:rPr lang="en-US" sz="1300" dirty="0" smtClean="0"/>
              <a:t>Patient treatment may be delayed because physicians wait for laboratory results to be available.</a:t>
            </a:r>
            <a:endParaRPr lang="en-US" sz="1300" b="1" dirty="0"/>
          </a:p>
          <a:p>
            <a:pPr marL="0" indent="0" eaLnBrk="1" hangingPunct="1">
              <a:buFontTx/>
              <a:buNone/>
            </a:pPr>
            <a:r>
              <a:rPr lang="en-US" sz="1400" b="1" dirty="0" smtClean="0"/>
              <a:t>Reporter of Problem: </a:t>
            </a:r>
            <a:r>
              <a:rPr lang="en-US" sz="1300" dirty="0" err="1" smtClean="0"/>
              <a:t>Heme-Onc</a:t>
            </a:r>
            <a:r>
              <a:rPr lang="en-US" sz="1300" dirty="0" smtClean="0"/>
              <a:t> physicians and nurses</a:t>
            </a:r>
          </a:p>
          <a:p>
            <a:pPr marL="0" indent="0" eaLnBrk="1" hangingPunct="1">
              <a:buNone/>
            </a:pPr>
            <a:r>
              <a:rPr lang="en-US" sz="1400" b="1" dirty="0"/>
              <a:t>Description of Solution: </a:t>
            </a:r>
          </a:p>
          <a:p>
            <a:pPr marL="0" indent="0" defTabSz="914400" eaLnBrk="1" hangingPunct="1">
              <a:spcBef>
                <a:spcPct val="0"/>
              </a:spcBef>
              <a:buNone/>
            </a:pPr>
            <a:r>
              <a:rPr lang="en-US" sz="1300" dirty="0" smtClean="0"/>
              <a:t>Although </a:t>
            </a:r>
            <a:r>
              <a:rPr lang="en-US" sz="1300" dirty="0"/>
              <a:t>the in lab TAT is something that can be controlled more readily, the major portion of the delay in testing relates to the initial visit of the patient to the phlebotomy site</a:t>
            </a:r>
            <a:r>
              <a:rPr lang="en-US" sz="1300" dirty="0" smtClean="0"/>
              <a:t>:</a:t>
            </a:r>
            <a:r>
              <a:rPr lang="en-US" sz="1300" dirty="0"/>
              <a:t> time waiting in line before draw, time for the draw, transport to the </a:t>
            </a:r>
            <a:r>
              <a:rPr lang="en-US" sz="1300" dirty="0" smtClean="0"/>
              <a:t>laboratory. </a:t>
            </a:r>
            <a:endParaRPr lang="en-US" sz="1300" b="1" dirty="0" smtClean="0"/>
          </a:p>
        </p:txBody>
      </p:sp>
      <p:sp>
        <p:nvSpPr>
          <p:cNvPr id="4" name="Rectangle 3"/>
          <p:cNvSpPr txBox="1">
            <a:spLocks noChangeArrowheads="1"/>
          </p:cNvSpPr>
          <p:nvPr/>
        </p:nvSpPr>
        <p:spPr bwMode="auto">
          <a:xfrm>
            <a:off x="4012870" y="3657600"/>
            <a:ext cx="3064293" cy="57150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None/>
            </a:pPr>
            <a:r>
              <a:rPr lang="en-US" sz="1300" b="0" dirty="0"/>
              <a:t>Due to the workflow associated with the informatics system it is difficult to obtain an accurate collection time and many times this is actually the order or release time.</a:t>
            </a:r>
          </a:p>
          <a:p>
            <a:pPr marL="0" indent="0" eaLnBrk="1" hangingPunct="1">
              <a:buNone/>
            </a:pPr>
            <a:r>
              <a:rPr lang="en-US" sz="1300" b="0" dirty="0" smtClean="0"/>
              <a:t>A pilot at the C &amp; W blood draw station started on November 11, 2013 to query patients whether they had an infusion appointment so they could be triaged ahead of other patients having blood work drawn that did not impact treatment for that day.  Preliminary surveys of the patient experience have been positive with the </a:t>
            </a:r>
            <a:r>
              <a:rPr lang="en-US" sz="1300" b="0" dirty="0" err="1" smtClean="0"/>
              <a:t>Heme-Onc</a:t>
            </a:r>
            <a:r>
              <a:rPr lang="en-US" sz="1300" b="0" dirty="0" smtClean="0"/>
              <a:t> clinic noting a reduction in the number of complaints.  Survey data will be available in the coming months to illustrate this fact.</a:t>
            </a:r>
          </a:p>
          <a:p>
            <a:pPr marL="0" indent="0" eaLnBrk="1" hangingPunct="1">
              <a:buNone/>
            </a:pPr>
            <a:r>
              <a:rPr lang="en-US" sz="1400" dirty="0" smtClean="0"/>
              <a:t>Areas for continued improvement:</a:t>
            </a:r>
          </a:p>
          <a:p>
            <a:pPr marL="0" indent="0" eaLnBrk="1" hangingPunct="1">
              <a:buNone/>
            </a:pPr>
            <a:r>
              <a:rPr lang="en-US" sz="1300" b="0" dirty="0" smtClean="0"/>
              <a:t>Real time monitor profiles have been built for the C &amp; W clinics to monitor the TAT in with color coordination when specimens become “overdue”.  This is expected to eliminate waste associated with calling the laboratory when the specimen has been in the lab for a short period of time.</a:t>
            </a:r>
            <a:endParaRPr lang="en-US" sz="1300" dirty="0"/>
          </a:p>
        </p:txBody>
      </p:sp>
      <p:pic>
        <p:nvPicPr>
          <p:cNvPr id="1027" name="Picture 7"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1"/>
            <a:ext cx="5534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2400"/>
            <a:ext cx="6584950" cy="714375"/>
          </a:xfrm>
        </p:spPr>
        <p:txBody>
          <a:bodyPr/>
          <a:lstStyle/>
          <a:p>
            <a:r>
              <a:rPr lang="en-US" sz="1400" b="1" dirty="0">
                <a:solidFill>
                  <a:schemeClr val="accent2"/>
                </a:solidFill>
              </a:rPr>
              <a:t>Clinical Pathology Patient Care Quality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Microbiology</a:t>
            </a:r>
            <a:endParaRPr lang="en-US" sz="1800" b="1" dirty="0" smtClean="0"/>
          </a:p>
        </p:txBody>
      </p:sp>
      <p:sp>
        <p:nvSpPr>
          <p:cNvPr id="4" name="Rectangle 3"/>
          <p:cNvSpPr/>
          <p:nvPr/>
        </p:nvSpPr>
        <p:spPr>
          <a:xfrm>
            <a:off x="138743" y="5257800"/>
            <a:ext cx="7037713" cy="4401205"/>
          </a:xfrm>
          <a:prstGeom prst="rect">
            <a:avLst/>
          </a:prstGeom>
        </p:spPr>
        <p:txBody>
          <a:bodyPr wrap="square">
            <a:spAutoFit/>
          </a:bodyPr>
          <a:lstStyle/>
          <a:p>
            <a:r>
              <a:rPr lang="en-US" sz="1400" b="0" dirty="0"/>
              <a:t>Leaky specimens can </a:t>
            </a:r>
            <a:r>
              <a:rPr lang="en-US" sz="1400" b="0" dirty="0" smtClean="0"/>
              <a:t>be hazardous and can result in rejection </a:t>
            </a:r>
            <a:r>
              <a:rPr lang="en-US" sz="1400" b="0" dirty="0"/>
              <a:t>of the </a:t>
            </a:r>
            <a:r>
              <a:rPr lang="en-US" sz="1400" b="0" dirty="0" smtClean="0"/>
              <a:t>specimen or delays </a:t>
            </a:r>
            <a:r>
              <a:rPr lang="en-US" sz="1400" b="0" dirty="0"/>
              <a:t>in </a:t>
            </a:r>
            <a:r>
              <a:rPr lang="en-US" sz="1400" b="0" dirty="0" smtClean="0"/>
              <a:t>testing.  The average total monthly volume illustrated on the graph is ~ 4800.  </a:t>
            </a:r>
            <a:r>
              <a:rPr lang="en-US" sz="1400" b="0" dirty="0"/>
              <a:t>Despite changes to the </a:t>
            </a:r>
            <a:r>
              <a:rPr lang="en-US" sz="1400" b="0" dirty="0" smtClean="0"/>
              <a:t>urinary cup used, </a:t>
            </a:r>
            <a:r>
              <a:rPr lang="en-US" sz="1400" b="0" dirty="0"/>
              <a:t>leaky specimens continue to arrive in the Pathology laboratory.  </a:t>
            </a:r>
            <a:r>
              <a:rPr lang="en-US" sz="1400" b="0" dirty="0" smtClean="0"/>
              <a:t>Most such specimens are </a:t>
            </a:r>
            <a:r>
              <a:rPr lang="en-US" sz="1400" b="0" dirty="0"/>
              <a:t>sent to </a:t>
            </a:r>
            <a:r>
              <a:rPr lang="en-US" sz="1400" b="0" dirty="0" smtClean="0"/>
              <a:t>Microbiology. </a:t>
            </a:r>
            <a:r>
              <a:rPr lang="en-US" sz="1400" b="0" dirty="0"/>
              <a:t>Cultures are canceled when the specimen cannot be salvaged or when multiple patient containers have leaked in the same specimen bag. In addition, if specimens are not processed within a relatively short </a:t>
            </a:r>
            <a:r>
              <a:rPr lang="en-US" sz="1400" b="0" dirty="0" smtClean="0"/>
              <a:t>period of </a:t>
            </a:r>
            <a:r>
              <a:rPr lang="en-US" sz="1400" b="0" dirty="0"/>
              <a:t>time, contaminated bacterial growth </a:t>
            </a:r>
            <a:r>
              <a:rPr lang="en-US" sz="1400" b="0" dirty="0" smtClean="0"/>
              <a:t>occurs causing </a:t>
            </a:r>
            <a:r>
              <a:rPr lang="en-US" sz="1400" b="0" dirty="0"/>
              <a:t>an increase in the number of false positives.  This is particularly true for urine cultures that require the patient to perform a clean catch.  These cultures are more prone to contaminants not related to a true </a:t>
            </a:r>
            <a:r>
              <a:rPr lang="en-US" sz="1400" b="0" dirty="0" smtClean="0"/>
              <a:t>infection.  Due to these issues</a:t>
            </a:r>
            <a:r>
              <a:rPr lang="en-US" sz="1400" b="0" dirty="0"/>
              <a:t>, </a:t>
            </a:r>
            <a:r>
              <a:rPr lang="en-US" sz="1400" b="0" dirty="0" smtClean="0"/>
              <a:t>an investigation has </a:t>
            </a:r>
            <a:r>
              <a:rPr lang="en-US" sz="1400" b="0" dirty="0"/>
              <a:t>been ongoing </a:t>
            </a:r>
            <a:r>
              <a:rPr lang="en-US" sz="1400" b="0" dirty="0" smtClean="0"/>
              <a:t>into using the a vacutainer urine collection system that eliminates the need to tighten a screw cap for urine specimens which compose the majority of leaky specimens.  Currently, Pathology Satellite labs, as well as the Emergency Department Lab use these containers for specimen transport and leakage does not occur.  Coordination with Infection Control to migrate to this container type is ongoing. A pilot on the 6D CCMU is ongoing as well as reaching out to various OB/GYN outpatient clinics.  There are concerns that recent reductions are resultant from missing data collection and not necessarily improvements with the reduction of leaky specimens.  This is being addressed and future months will indicate whether this assumption is correct.</a:t>
            </a:r>
            <a:endParaRPr lang="en-US" sz="1400" b="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43" y="1219200"/>
            <a:ext cx="7037713" cy="38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228600"/>
            <a:ext cx="6584950" cy="4143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Point of Care</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381001" y="4038600"/>
            <a:ext cx="3429000" cy="5486400"/>
          </a:xfrm>
          <a:prstGeom prst="rect">
            <a:avLst/>
          </a:prstGeom>
          <a:ln>
            <a:solidFill>
              <a:schemeClr val="tx1"/>
            </a:solidFill>
          </a:ln>
        </p:spPr>
        <p:txBody>
          <a:bodyPr/>
          <a:lstStyle/>
          <a:p>
            <a:pPr marL="0" indent="0" eaLnBrk="1" hangingPunct="1">
              <a:buFontTx/>
              <a:buNone/>
            </a:pPr>
            <a:r>
              <a:rPr lang="en-US" sz="1200" b="1" dirty="0" smtClean="0"/>
              <a:t>Description of Problem:</a:t>
            </a:r>
          </a:p>
          <a:p>
            <a:pPr marL="0" indent="0" eaLnBrk="1" hangingPunct="1">
              <a:buFontTx/>
              <a:buNone/>
            </a:pPr>
            <a:r>
              <a:rPr lang="en-US" sz="1200" dirty="0" smtClean="0"/>
              <a:t>Once </a:t>
            </a:r>
            <a:r>
              <a:rPr lang="en-US" sz="1200" dirty="0" err="1" smtClean="0"/>
              <a:t>Michart</a:t>
            </a:r>
            <a:r>
              <a:rPr lang="en-US" sz="1200" dirty="0" smtClean="0"/>
              <a:t> was implemented, a </a:t>
            </a:r>
            <a:r>
              <a:rPr lang="en-US" sz="1200" dirty="0"/>
              <a:t>change  </a:t>
            </a:r>
            <a:r>
              <a:rPr lang="en-US" sz="1200" dirty="0" smtClean="0"/>
              <a:t>occurred in how the patient was identified</a:t>
            </a:r>
            <a:r>
              <a:rPr lang="en-US" sz="1200" b="1" dirty="0" smtClean="0"/>
              <a:t>.  </a:t>
            </a:r>
            <a:r>
              <a:rPr lang="en-US" sz="1200" dirty="0" smtClean="0"/>
              <a:t>In order to correlate billing information relative to the specific patient stay, the CSN number on the patient’s wristband is used rather than the MRN. The patient’s wristband was changed so that the glucometer CSN number is now a 1D barcode versus the MRN which is a 2D barcode. Since making this change, numerous errors have occurred where the MRN was manually entered by mistake into the RAALS laboratory middleware.  The RAALS middleware requires the current CSN to function properly. Further investigation into the cause of these numerous errors has been ongoing.</a:t>
            </a:r>
            <a:endParaRPr lang="en-US" sz="1200" b="1" dirty="0" smtClean="0"/>
          </a:p>
          <a:p>
            <a:pPr marL="0" indent="0" eaLnBrk="1" hangingPunct="1">
              <a:buFontTx/>
              <a:buNone/>
            </a:pPr>
            <a:r>
              <a:rPr lang="en-US" sz="1200" b="1" dirty="0" smtClean="0"/>
              <a:t>Impact of Problem: </a:t>
            </a:r>
            <a:r>
              <a:rPr lang="en-US" sz="1200" dirty="0" smtClean="0"/>
              <a:t>The errors cause a delay in results being reported to the patient record.  Additionally,  the corrective action is for the POC Coordinator to match the misidentified patient results and then manually report them to the correct CSN.  This opens the opportunity for human transcription errors along with inefficient use of the coordinator’s time to work on other tasks.</a:t>
            </a:r>
            <a:endParaRPr lang="en-US" sz="1200" b="1" dirty="0" smtClean="0"/>
          </a:p>
          <a:p>
            <a:pPr marL="0" indent="0" eaLnBrk="1" hangingPunct="1">
              <a:buFontTx/>
              <a:buNone/>
            </a:pPr>
            <a:r>
              <a:rPr lang="en-US" sz="1200" b="1" dirty="0" smtClean="0"/>
              <a:t>Reporter of Problem:  </a:t>
            </a:r>
            <a:r>
              <a:rPr lang="en-US" sz="1200" dirty="0" smtClean="0"/>
              <a:t>POC Coordinator &amp; Nursing Leadership</a:t>
            </a:r>
            <a:endParaRPr lang="en-US" sz="1200" b="1" dirty="0" smtClean="0"/>
          </a:p>
        </p:txBody>
      </p:sp>
      <p:sp>
        <p:nvSpPr>
          <p:cNvPr id="4" name="Rectangle 3"/>
          <p:cNvSpPr txBox="1">
            <a:spLocks noChangeArrowheads="1"/>
          </p:cNvSpPr>
          <p:nvPr/>
        </p:nvSpPr>
        <p:spPr bwMode="auto">
          <a:xfrm>
            <a:off x="3886200" y="4038600"/>
            <a:ext cx="3190963" cy="54864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FontTx/>
              <a:buNone/>
            </a:pPr>
            <a:r>
              <a:rPr lang="en-US" sz="1200" dirty="0">
                <a:solidFill>
                  <a:srgbClr val="000000"/>
                </a:solidFill>
              </a:rPr>
              <a:t>Description of </a:t>
            </a:r>
            <a:r>
              <a:rPr lang="en-US" sz="1200" dirty="0" smtClean="0">
                <a:solidFill>
                  <a:srgbClr val="000000"/>
                </a:solidFill>
              </a:rPr>
              <a:t>Root Causes Identified: </a:t>
            </a:r>
            <a:endParaRPr lang="en-US" sz="1200" dirty="0">
              <a:solidFill>
                <a:srgbClr val="000000"/>
              </a:solidFill>
            </a:endParaRPr>
          </a:p>
          <a:p>
            <a:pPr eaLnBrk="1" hangingPunct="1"/>
            <a:r>
              <a:rPr lang="en-US" sz="1200" b="0" dirty="0" smtClean="0">
                <a:solidFill>
                  <a:srgbClr val="000000"/>
                </a:solidFill>
              </a:rPr>
              <a:t>Nursing is not able to access the barcode and has to manually enter CSN.  This can be entered incorrectly or the MRN is used which is traditionally used for other methods of identifying patients. This is especially true of pediatric wristbands which are smaller. </a:t>
            </a:r>
            <a:r>
              <a:rPr lang="en-US" sz="1200" b="0" dirty="0" smtClean="0">
                <a:solidFill>
                  <a:srgbClr val="FF0000"/>
                </a:solidFill>
              </a:rPr>
              <a:t>Nurse educators have refocused training on this aspect. Investigation into modifying the patient wristband to allow more barcodes to be visible is ongoing by </a:t>
            </a:r>
            <a:r>
              <a:rPr lang="en-US" sz="1200" b="0" dirty="0" err="1" smtClean="0">
                <a:solidFill>
                  <a:srgbClr val="FF0000"/>
                </a:solidFill>
              </a:rPr>
              <a:t>Michart</a:t>
            </a:r>
            <a:r>
              <a:rPr lang="en-US" sz="1200" b="0" dirty="0" smtClean="0">
                <a:solidFill>
                  <a:srgbClr val="FF0000"/>
                </a:solidFill>
              </a:rPr>
              <a:t>.</a:t>
            </a:r>
          </a:p>
          <a:p>
            <a:pPr eaLnBrk="1" hangingPunct="1"/>
            <a:r>
              <a:rPr lang="en-US" sz="1200" b="0" dirty="0" smtClean="0">
                <a:solidFill>
                  <a:srgbClr val="000000"/>
                </a:solidFill>
              </a:rPr>
              <a:t>CSN mismatch-Examples of patients presenting at the ER or IPLV and then admitted on a different day (thus different CSN) still have their “old” wristband on which is no longer valid.</a:t>
            </a:r>
            <a:r>
              <a:rPr lang="en-US" sz="1200" b="0" dirty="0" smtClean="0">
                <a:solidFill>
                  <a:srgbClr val="FF0000"/>
                </a:solidFill>
              </a:rPr>
              <a:t> </a:t>
            </a:r>
            <a:r>
              <a:rPr lang="en-US" sz="1200" b="0" dirty="0" smtClean="0">
                <a:solidFill>
                  <a:srgbClr val="000000"/>
                </a:solidFill>
              </a:rPr>
              <a:t>Wristband printing-future visit day used to print wristband.  </a:t>
            </a:r>
            <a:r>
              <a:rPr lang="en-US" sz="1200" b="0" dirty="0" smtClean="0">
                <a:solidFill>
                  <a:srgbClr val="FF0000"/>
                </a:solidFill>
              </a:rPr>
              <a:t>Practice change by nursing to replace patient wrist band every time patient comes or returns to the floor (e.g. go to OR </a:t>
            </a:r>
            <a:r>
              <a:rPr lang="en-US" sz="1200" b="0" dirty="0" err="1" smtClean="0">
                <a:solidFill>
                  <a:srgbClr val="FF0000"/>
                </a:solidFill>
              </a:rPr>
              <a:t>or</a:t>
            </a:r>
            <a:r>
              <a:rPr lang="en-US" sz="1200" b="0" dirty="0" smtClean="0">
                <a:solidFill>
                  <a:srgbClr val="FF0000"/>
                </a:solidFill>
              </a:rPr>
              <a:t> procedure area and come back).</a:t>
            </a:r>
          </a:p>
          <a:p>
            <a:pPr marL="0" indent="0" eaLnBrk="1" hangingPunct="1">
              <a:buFontTx/>
              <a:buNone/>
            </a:pPr>
            <a:r>
              <a:rPr lang="en-US" sz="1200" dirty="0" smtClean="0">
                <a:solidFill>
                  <a:srgbClr val="000000"/>
                </a:solidFill>
              </a:rPr>
              <a:t>Future:</a:t>
            </a:r>
            <a:r>
              <a:rPr lang="en-US" sz="1200" b="0" dirty="0" smtClean="0">
                <a:solidFill>
                  <a:srgbClr val="000000"/>
                </a:solidFill>
              </a:rPr>
              <a:t> New glucometers with wireless technology may help identify when CSN mismatches occur in real time on the glucometer monitor screen. Anticipated go live is 2014.</a:t>
            </a:r>
            <a:endParaRPr lang="en-US" sz="1200" dirty="0">
              <a:solidFill>
                <a:srgbClr val="000000"/>
              </a:solidFill>
            </a:endParaRPr>
          </a:p>
        </p:txBody>
      </p:sp>
      <p:sp>
        <p:nvSpPr>
          <p:cNvPr id="2" name="TextBox 1"/>
          <p:cNvSpPr txBox="1"/>
          <p:nvPr/>
        </p:nvSpPr>
        <p:spPr>
          <a:xfrm>
            <a:off x="762000" y="762000"/>
            <a:ext cx="1905000" cy="584775"/>
          </a:xfrm>
          <a:prstGeom prst="rect">
            <a:avLst/>
          </a:prstGeom>
          <a:noFill/>
        </p:spPr>
        <p:txBody>
          <a:bodyPr wrap="square" rtlCol="0">
            <a:spAutoFit/>
          </a:bodyPr>
          <a:lstStyle/>
          <a:p>
            <a:r>
              <a:rPr lang="en-US" sz="800" dirty="0" smtClean="0">
                <a:solidFill>
                  <a:srgbClr val="FF0000"/>
                </a:solidFill>
              </a:rPr>
              <a:t>*</a:t>
            </a:r>
            <a:r>
              <a:rPr lang="en-US" sz="800" dirty="0" smtClean="0">
                <a:solidFill>
                  <a:srgbClr val="000000"/>
                </a:solidFill>
              </a:rPr>
              <a:t>Note Aug 2013 data decreased due to POC coordinator absence and RMPRO reports not entered during this time frame.</a:t>
            </a:r>
            <a:endParaRPr lang="en-US" sz="80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46775"/>
            <a:ext cx="6619963" cy="255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00625" y="2971800"/>
            <a:ext cx="381000" cy="369332"/>
          </a:xfrm>
          <a:prstGeom prst="rect">
            <a:avLst/>
          </a:prstGeom>
          <a:noFill/>
        </p:spPr>
        <p:txBody>
          <a:bodyPr wrap="square" rtlCol="0">
            <a:spAutoFit/>
          </a:bodyPr>
          <a:lstStyle/>
          <a:p>
            <a:r>
              <a:rPr lang="en-US" sz="1800" dirty="0" smtClean="0">
                <a:solidFill>
                  <a:srgbClr val="FF0000"/>
                </a:solidFill>
              </a:rPr>
              <a:t>*</a:t>
            </a:r>
            <a:endParaRPr lang="en-US" sz="1800" dirty="0">
              <a:solidFill>
                <a:srgbClr val="FF0000"/>
              </a:solidFill>
            </a:endParaRPr>
          </a:p>
        </p:txBody>
      </p:sp>
      <p:sp>
        <p:nvSpPr>
          <p:cNvPr id="6" name="TextBox 5"/>
          <p:cNvSpPr txBox="1"/>
          <p:nvPr/>
        </p:nvSpPr>
        <p:spPr>
          <a:xfrm>
            <a:off x="5867400" y="2860417"/>
            <a:ext cx="1143000" cy="461665"/>
          </a:xfrm>
          <a:prstGeom prst="rect">
            <a:avLst/>
          </a:prstGeom>
          <a:noFill/>
        </p:spPr>
        <p:txBody>
          <a:bodyPr wrap="square" rtlCol="0">
            <a:spAutoFit/>
          </a:bodyPr>
          <a:lstStyle/>
          <a:p>
            <a:r>
              <a:rPr lang="en-US" sz="1200" dirty="0" smtClean="0"/>
              <a:t>Data until 3/25/14</a:t>
            </a:r>
            <a:endParaRPr lang="en-US" sz="1200" dirty="0"/>
          </a:p>
        </p:txBody>
      </p:sp>
    </p:spTree>
    <p:extLst>
      <p:ext uri="{BB962C8B-B14F-4D97-AF65-F5344CB8AC3E}">
        <p14:creationId xmlns:p14="http://schemas.microsoft.com/office/powerpoint/2010/main" val="81696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00" y="304800"/>
            <a:ext cx="6584950" cy="1063831"/>
          </a:xfrm>
        </p:spPr>
        <p:txBody>
          <a:bodyPr/>
          <a:lstStyle/>
          <a:p>
            <a:r>
              <a:rPr lang="en-US" sz="2800" dirty="0" smtClean="0">
                <a:solidFill>
                  <a:schemeClr val="accent6">
                    <a:lumMod val="75000"/>
                  </a:schemeClr>
                </a:solidFill>
              </a:rPr>
              <a:t>CP QA Meeting Highlight</a:t>
            </a:r>
            <a:br>
              <a:rPr lang="en-US" sz="2800" dirty="0" smtClean="0">
                <a:solidFill>
                  <a:schemeClr val="accent6">
                    <a:lumMod val="75000"/>
                  </a:schemeClr>
                </a:solidFill>
              </a:rPr>
            </a:br>
            <a:r>
              <a:rPr lang="en-US" sz="2800" dirty="0" smtClean="0">
                <a:solidFill>
                  <a:schemeClr val="accent6">
                    <a:lumMod val="75000"/>
                  </a:schemeClr>
                </a:solidFill>
              </a:rPr>
              <a:t>Molecular Diagnostics</a:t>
            </a:r>
            <a:br>
              <a:rPr lang="en-US" sz="2800" dirty="0" smtClean="0">
                <a:solidFill>
                  <a:schemeClr val="accent6">
                    <a:lumMod val="75000"/>
                  </a:schemeClr>
                </a:solidFill>
              </a:rPr>
            </a:br>
            <a:endParaRPr lang="en-US" sz="2800" dirty="0">
              <a:solidFill>
                <a:schemeClr val="accent6">
                  <a:lumMod val="75000"/>
                </a:schemeClr>
              </a:solidFill>
            </a:endParaRPr>
          </a:p>
        </p:txBody>
      </p:sp>
      <p:sp>
        <p:nvSpPr>
          <p:cNvPr id="6" name="Content Placeholder 5"/>
          <p:cNvSpPr>
            <a:spLocks noGrp="1" noChangeArrowheads="1"/>
          </p:cNvSpPr>
          <p:nvPr>
            <p:ph idx="1"/>
          </p:nvPr>
        </p:nvSpPr>
        <p:spPr>
          <a:xfrm>
            <a:off x="374399" y="5029200"/>
            <a:ext cx="3444875" cy="4309836"/>
          </a:xfrm>
          <a:prstGeom prst="rect">
            <a:avLst/>
          </a:prstGeom>
          <a:ln>
            <a:solidFill>
              <a:schemeClr val="tx1"/>
            </a:solidFill>
          </a:ln>
        </p:spPr>
        <p:txBody>
          <a:bodyPr/>
          <a:lstStyle/>
          <a:p>
            <a:pPr marL="0" indent="0" eaLnBrk="1" hangingPunct="1">
              <a:buNone/>
            </a:pPr>
            <a:r>
              <a:rPr lang="en-US" sz="1400" b="1" dirty="0" smtClean="0"/>
              <a:t>Description of Problem: </a:t>
            </a:r>
            <a:r>
              <a:rPr lang="en-US" sz="1400" dirty="0" smtClean="0"/>
              <a:t>Technologists not completing the Problem logs.</a:t>
            </a:r>
          </a:p>
          <a:p>
            <a:pPr marL="0" indent="0" eaLnBrk="1" hangingPunct="1">
              <a:buFontTx/>
              <a:buNone/>
            </a:pPr>
            <a:r>
              <a:rPr lang="en-US" sz="1400" b="1" dirty="0" smtClean="0"/>
              <a:t>Impact of Problem:</a:t>
            </a:r>
          </a:p>
          <a:p>
            <a:pPr eaLnBrk="1" hangingPunct="1"/>
            <a:r>
              <a:rPr lang="en-US" sz="1400" dirty="0" smtClean="0"/>
              <a:t>Original form felt punitive to the technologists</a:t>
            </a:r>
          </a:p>
          <a:p>
            <a:pPr eaLnBrk="1" hangingPunct="1"/>
            <a:r>
              <a:rPr lang="en-US" sz="1400" dirty="0" smtClean="0"/>
              <a:t>Problems were hidden</a:t>
            </a:r>
          </a:p>
          <a:p>
            <a:pPr eaLnBrk="1" hangingPunct="1"/>
            <a:r>
              <a:rPr lang="en-US" sz="1400" dirty="0" smtClean="0"/>
              <a:t>Unable to track/trend problems with assays, controls not working, assay failures or drift in the assay.</a:t>
            </a:r>
          </a:p>
          <a:p>
            <a:pPr eaLnBrk="1" hangingPunct="1"/>
            <a:r>
              <a:rPr lang="en-US" sz="1400" dirty="0" smtClean="0"/>
              <a:t>Unable to identify training gaps</a:t>
            </a:r>
          </a:p>
          <a:p>
            <a:pPr eaLnBrk="1" hangingPunct="1"/>
            <a:r>
              <a:rPr lang="en-US" sz="1400" dirty="0" smtClean="0"/>
              <a:t>Trending of assays left for supervisor to monitor at case review.</a:t>
            </a:r>
          </a:p>
          <a:p>
            <a:pPr marL="0" lvl="0" indent="0" defTabSz="914400" eaLnBrk="1" hangingPunct="1">
              <a:spcBef>
                <a:spcPct val="0"/>
              </a:spcBef>
              <a:buNone/>
            </a:pPr>
            <a:r>
              <a:rPr lang="en-US" sz="1200" b="1" kern="1200" dirty="0">
                <a:solidFill>
                  <a:srgbClr val="000000"/>
                </a:solidFill>
                <a:latin typeface="Arial" charset="0"/>
                <a:cs typeface="Arial" charset="0"/>
              </a:rPr>
              <a:t>Description of Solution</a:t>
            </a:r>
            <a:r>
              <a:rPr lang="en-US" sz="1400" b="1" kern="1200" dirty="0">
                <a:solidFill>
                  <a:srgbClr val="000000"/>
                </a:solidFill>
                <a:latin typeface="Arial" charset="0"/>
                <a:cs typeface="Arial" charset="0"/>
              </a:rPr>
              <a:t>: </a:t>
            </a:r>
          </a:p>
          <a:p>
            <a:pPr defTabSz="914400" eaLnBrk="1" hangingPunct="1">
              <a:spcBef>
                <a:spcPct val="0"/>
              </a:spcBef>
            </a:pPr>
            <a:r>
              <a:rPr lang="en-US" sz="1400" kern="1200" dirty="0">
                <a:solidFill>
                  <a:srgbClr val="000000"/>
                </a:solidFill>
                <a:latin typeface="Arial" charset="0"/>
                <a:cs typeface="Arial" charset="0"/>
              </a:rPr>
              <a:t>Create a new log to identify problems without being punitive.</a:t>
            </a:r>
          </a:p>
          <a:p>
            <a:pPr eaLnBrk="1" hangingPunct="1"/>
            <a:r>
              <a:rPr lang="en-US" sz="1400" dirty="0"/>
              <a:t>Create log that was easier to complete (checkboxes)</a:t>
            </a:r>
            <a:endParaRPr lang="en-US" sz="1200" dirty="0"/>
          </a:p>
          <a:p>
            <a:pPr marL="0" indent="0" eaLnBrk="1" hangingPunct="1">
              <a:buNone/>
            </a:pPr>
            <a:endParaRPr lang="en-US" sz="1400" dirty="0" smtClean="0"/>
          </a:p>
        </p:txBody>
      </p:sp>
      <p:sp>
        <p:nvSpPr>
          <p:cNvPr id="7" name="Rectangle 3"/>
          <p:cNvSpPr txBox="1">
            <a:spLocks noChangeArrowheads="1"/>
          </p:cNvSpPr>
          <p:nvPr/>
        </p:nvSpPr>
        <p:spPr bwMode="auto">
          <a:xfrm>
            <a:off x="4012870" y="5029200"/>
            <a:ext cx="3078480" cy="43434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eaLnBrk="1" hangingPunct="1"/>
            <a:r>
              <a:rPr lang="en-US" sz="1400" b="0" dirty="0" smtClean="0"/>
              <a:t>One problem log for each rotation.</a:t>
            </a:r>
          </a:p>
          <a:p>
            <a:pPr eaLnBrk="1" hangingPunct="1"/>
            <a:r>
              <a:rPr lang="en-US" sz="1400" b="0" dirty="0" smtClean="0"/>
              <a:t>Data compiled monthly</a:t>
            </a:r>
          </a:p>
          <a:p>
            <a:pPr eaLnBrk="1" hangingPunct="1"/>
            <a:r>
              <a:rPr lang="en-US" sz="1400" b="0" dirty="0" smtClean="0"/>
              <a:t>Use huddles to help with entering problems</a:t>
            </a:r>
            <a:endParaRPr lang="en-US" sz="1400" dirty="0" smtClean="0"/>
          </a:p>
          <a:p>
            <a:pPr marL="0" indent="0" eaLnBrk="1" hangingPunct="1">
              <a:buNone/>
            </a:pPr>
            <a:r>
              <a:rPr lang="en-US" sz="1400" dirty="0" smtClean="0"/>
              <a:t>How we know it worked:</a:t>
            </a:r>
            <a:endParaRPr lang="en-US" sz="1400" b="0" dirty="0" smtClean="0"/>
          </a:p>
          <a:p>
            <a:pPr eaLnBrk="1" hangingPunct="1"/>
            <a:r>
              <a:rPr lang="en-US" sz="1400" b="0" dirty="0" smtClean="0"/>
              <a:t>Data is now entered frequently and able to be analyzed more readily.</a:t>
            </a:r>
          </a:p>
          <a:p>
            <a:pPr eaLnBrk="1" hangingPunct="1"/>
            <a:r>
              <a:rPr lang="en-US" sz="1400" b="0" dirty="0" smtClean="0"/>
              <a:t>Staff offer feedback now for follow-up</a:t>
            </a:r>
            <a:endParaRPr lang="en-US" sz="1100" dirty="0" smtClean="0"/>
          </a:p>
          <a:p>
            <a:pPr marL="0" indent="0" eaLnBrk="1" hangingPunct="1">
              <a:buNone/>
            </a:pPr>
            <a:r>
              <a:rPr lang="en-US" sz="1400" b="1" dirty="0" smtClean="0"/>
              <a:t>Date Solution Implemented</a:t>
            </a:r>
            <a:r>
              <a:rPr lang="en-US" sz="1800" dirty="0" smtClean="0"/>
              <a:t>: </a:t>
            </a:r>
          </a:p>
          <a:p>
            <a:pPr marL="0" indent="0" eaLnBrk="1" hangingPunct="1">
              <a:buNone/>
            </a:pPr>
            <a:r>
              <a:rPr lang="en-US" sz="1600" b="0" dirty="0" smtClean="0"/>
              <a:t>January 2014</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288" y="1542364"/>
            <a:ext cx="2441076" cy="310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889" y="1542365"/>
            <a:ext cx="4038600" cy="310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1219200"/>
            <a:ext cx="2669675" cy="323165"/>
          </a:xfrm>
          <a:prstGeom prst="rect">
            <a:avLst/>
          </a:prstGeom>
          <a:noFill/>
        </p:spPr>
        <p:txBody>
          <a:bodyPr wrap="square" rtlCol="0">
            <a:spAutoFit/>
          </a:bodyPr>
          <a:lstStyle/>
          <a:p>
            <a:r>
              <a:rPr lang="en-US" dirty="0" smtClean="0"/>
              <a:t>Old Problem Form</a:t>
            </a:r>
            <a:endParaRPr lang="en-US" dirty="0"/>
          </a:p>
        </p:txBody>
      </p:sp>
      <p:sp>
        <p:nvSpPr>
          <p:cNvPr id="8" name="TextBox 7"/>
          <p:cNvSpPr txBox="1"/>
          <p:nvPr/>
        </p:nvSpPr>
        <p:spPr>
          <a:xfrm>
            <a:off x="3886200" y="1219200"/>
            <a:ext cx="2669675" cy="323165"/>
          </a:xfrm>
          <a:prstGeom prst="rect">
            <a:avLst/>
          </a:prstGeom>
          <a:noFill/>
        </p:spPr>
        <p:txBody>
          <a:bodyPr wrap="square" rtlCol="0">
            <a:spAutoFit/>
          </a:bodyPr>
          <a:lstStyle/>
          <a:p>
            <a:r>
              <a:rPr lang="en-US" dirty="0" smtClean="0"/>
              <a:t>New Problem Form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17107033"/>
              </p:ext>
            </p:extLst>
          </p:nvPr>
        </p:nvGraphicFramePr>
        <p:xfrm>
          <a:off x="457200" y="1447800"/>
          <a:ext cx="6584949" cy="5496560"/>
        </p:xfrm>
        <a:graphic>
          <a:graphicData uri="http://schemas.openxmlformats.org/drawingml/2006/table">
            <a:tbl>
              <a:tblPr firstRow="1" bandRow="1">
                <a:tableStyleId>{5C22544A-7EE6-4342-B048-85BDC9FD1C3A}</a:tableStyleId>
              </a:tblPr>
              <a:tblGrid>
                <a:gridCol w="1752600"/>
                <a:gridCol w="2637366"/>
                <a:gridCol w="2194983"/>
              </a:tblGrid>
              <a:tr h="370840">
                <a:tc>
                  <a:txBody>
                    <a:bodyPr/>
                    <a:lstStyle/>
                    <a:p>
                      <a:r>
                        <a:rPr lang="en-US" dirty="0" smtClean="0"/>
                        <a:t>Project</a:t>
                      </a:r>
                      <a:endParaRPr lang="en-US" dirty="0"/>
                    </a:p>
                  </a:txBody>
                  <a:tcPr/>
                </a:tc>
                <a:tc>
                  <a:txBody>
                    <a:bodyPr/>
                    <a:lstStyle/>
                    <a:p>
                      <a:r>
                        <a:rPr lang="en-US" dirty="0" smtClean="0"/>
                        <a:t>Brief Description</a:t>
                      </a:r>
                      <a:endParaRPr lang="en-US" dirty="0"/>
                    </a:p>
                  </a:txBody>
                  <a:tcPr/>
                </a:tc>
                <a:tc>
                  <a:txBody>
                    <a:bodyPr/>
                    <a:lstStyle/>
                    <a:p>
                      <a:r>
                        <a:rPr lang="en-US" dirty="0" smtClean="0"/>
                        <a:t>Owner</a:t>
                      </a:r>
                      <a:endParaRPr lang="en-US" dirty="0"/>
                    </a:p>
                  </a:txBody>
                  <a:tcPr/>
                </a:tc>
              </a:tr>
              <a:tr h="370840">
                <a:tc>
                  <a:txBody>
                    <a:bodyPr/>
                    <a:lstStyle/>
                    <a:p>
                      <a:r>
                        <a:rPr lang="en-US" sz="1200" dirty="0" smtClean="0"/>
                        <a:t>Customer Service/Call</a:t>
                      </a:r>
                      <a:r>
                        <a:rPr lang="en-US" sz="1200" baseline="0" dirty="0" smtClean="0"/>
                        <a:t> Center</a:t>
                      </a:r>
                      <a:endParaRPr lang="en-US" sz="1200" dirty="0"/>
                    </a:p>
                  </a:txBody>
                  <a:tcPr/>
                </a:tc>
                <a:tc>
                  <a:txBody>
                    <a:bodyPr/>
                    <a:lstStyle/>
                    <a:p>
                      <a:r>
                        <a:rPr lang="en-US" sz="1200" dirty="0" smtClean="0"/>
                        <a:t>Address multiple issues</a:t>
                      </a:r>
                      <a:r>
                        <a:rPr lang="en-US" sz="1200" baseline="0" dirty="0" smtClean="0"/>
                        <a:t> related to providing an appropriate level of customer service for UMHS care providers.</a:t>
                      </a:r>
                      <a:endParaRPr lang="en-US" sz="1200" dirty="0"/>
                    </a:p>
                  </a:txBody>
                  <a:tcPr/>
                </a:tc>
                <a:tc>
                  <a:txBody>
                    <a:bodyPr/>
                    <a:lstStyle/>
                    <a:p>
                      <a:r>
                        <a:rPr lang="en-US" sz="1200" dirty="0" smtClean="0"/>
                        <a:t>Dr.</a:t>
                      </a:r>
                      <a:r>
                        <a:rPr lang="en-US" sz="1200" baseline="0" dirty="0" smtClean="0"/>
                        <a:t> Newton</a:t>
                      </a:r>
                      <a:endParaRPr lang="en-US" sz="1200" dirty="0"/>
                    </a:p>
                  </a:txBody>
                  <a:tcPr/>
                </a:tc>
              </a:tr>
              <a:tr h="370840">
                <a:tc>
                  <a:txBody>
                    <a:bodyPr/>
                    <a:lstStyle/>
                    <a:p>
                      <a:r>
                        <a:rPr lang="en-US" sz="1200" dirty="0" smtClean="0"/>
                        <a:t>Leaky Specimens</a:t>
                      </a:r>
                      <a:endParaRPr lang="en-US" sz="1200" dirty="0"/>
                    </a:p>
                  </a:txBody>
                  <a:tcPr/>
                </a:tc>
                <a:tc>
                  <a:txBody>
                    <a:bodyPr/>
                    <a:lstStyle/>
                    <a:p>
                      <a:r>
                        <a:rPr lang="en-US" sz="1200" baseline="0" dirty="0" smtClean="0"/>
                        <a:t>Reduce the number of leaky specimens by exploring different transport containers and/or educational opportunities </a:t>
                      </a:r>
                      <a:endParaRPr lang="en-US" sz="1200" dirty="0"/>
                    </a:p>
                  </a:txBody>
                  <a:tcPr/>
                </a:tc>
                <a:tc>
                  <a:txBody>
                    <a:bodyPr/>
                    <a:lstStyle/>
                    <a:p>
                      <a:r>
                        <a:rPr lang="en-US" sz="1200" dirty="0" smtClean="0"/>
                        <a:t>Dr. Newton</a:t>
                      </a:r>
                      <a:endParaRPr lang="en-US" sz="1200" dirty="0"/>
                    </a:p>
                  </a:txBody>
                  <a:tcPr/>
                </a:tc>
              </a:tr>
              <a:tr h="370840">
                <a:tc>
                  <a:txBody>
                    <a:bodyPr/>
                    <a:lstStyle/>
                    <a:p>
                      <a:r>
                        <a:rPr lang="en-US" sz="1200" dirty="0" smtClean="0"/>
                        <a:t>CP Brochure</a:t>
                      </a:r>
                      <a:endParaRPr lang="en-US" sz="1200" dirty="0"/>
                    </a:p>
                  </a:txBody>
                  <a:tcPr/>
                </a:tc>
                <a:tc>
                  <a:txBody>
                    <a:bodyPr/>
                    <a:lstStyle/>
                    <a:p>
                      <a:r>
                        <a:rPr lang="en-US" sz="1200" dirty="0" smtClean="0"/>
                        <a:t>Compile information and photos from the Clinical Laboratories to create a generic CP overview</a:t>
                      </a:r>
                      <a:r>
                        <a:rPr lang="en-US" sz="1200" baseline="0" dirty="0" smtClean="0"/>
                        <a:t> for visitors/prospective clients.</a:t>
                      </a:r>
                      <a:endParaRPr lang="en-US" sz="1200" dirty="0"/>
                    </a:p>
                  </a:txBody>
                  <a:tcPr/>
                </a:tc>
                <a:tc>
                  <a:txBody>
                    <a:bodyPr/>
                    <a:lstStyle/>
                    <a:p>
                      <a:r>
                        <a:rPr lang="en-US" sz="1200" dirty="0" smtClean="0"/>
                        <a:t>K. Martin</a:t>
                      </a:r>
                      <a:endParaRPr lang="en-US" sz="1200" dirty="0"/>
                    </a:p>
                  </a:txBody>
                  <a:tcPr/>
                </a:tc>
              </a:tr>
              <a:tr h="370840">
                <a:tc>
                  <a:txBody>
                    <a:bodyPr/>
                    <a:lstStyle/>
                    <a:p>
                      <a:r>
                        <a:rPr lang="en-US" sz="1200" dirty="0" err="1" smtClean="0"/>
                        <a:t>Heme-Onc</a:t>
                      </a:r>
                      <a:r>
                        <a:rPr lang="en-US" sz="1200" baseline="0" dirty="0" smtClean="0"/>
                        <a:t> TAT for ANC results</a:t>
                      </a:r>
                      <a:endParaRPr lang="en-US" sz="1200" dirty="0"/>
                    </a:p>
                  </a:txBody>
                  <a:tcPr/>
                </a:tc>
                <a:tc>
                  <a:txBody>
                    <a:bodyPr/>
                    <a:lstStyle/>
                    <a:p>
                      <a:r>
                        <a:rPr lang="en-US" sz="1200" dirty="0" smtClean="0"/>
                        <a:t>In coordination</a:t>
                      </a:r>
                      <a:r>
                        <a:rPr lang="en-US" sz="1200" baseline="0" dirty="0" smtClean="0"/>
                        <a:t> with</a:t>
                      </a:r>
                      <a:r>
                        <a:rPr lang="en-US" sz="1200" dirty="0" smtClean="0"/>
                        <a:t> the </a:t>
                      </a:r>
                      <a:r>
                        <a:rPr lang="en-US" sz="1200" dirty="0" err="1" smtClean="0"/>
                        <a:t>heme-onc</a:t>
                      </a:r>
                      <a:r>
                        <a:rPr lang="en-US" sz="1200" baseline="0" dirty="0" smtClean="0"/>
                        <a:t> clinics explore opportunities to optimize TAT for patients receiving infusions.</a:t>
                      </a:r>
                      <a:endParaRPr lang="en-US" sz="1200" dirty="0"/>
                    </a:p>
                  </a:txBody>
                  <a:tcPr/>
                </a:tc>
                <a:tc>
                  <a:txBody>
                    <a:bodyPr/>
                    <a:lstStyle/>
                    <a:p>
                      <a:r>
                        <a:rPr lang="en-US" sz="1200" dirty="0" smtClean="0"/>
                        <a:t>J. Davis/</a:t>
                      </a:r>
                      <a:r>
                        <a:rPr lang="en-US" sz="1200" dirty="0" err="1" smtClean="0"/>
                        <a:t>U.Kota</a:t>
                      </a:r>
                      <a:r>
                        <a:rPr lang="en-US" sz="1200" dirty="0" smtClean="0"/>
                        <a:t>/K.</a:t>
                      </a:r>
                      <a:r>
                        <a:rPr lang="en-US" sz="1200" baseline="0" dirty="0" smtClean="0"/>
                        <a:t> Martin/H. Neusius</a:t>
                      </a:r>
                      <a:endParaRPr lang="en-US" sz="1200" dirty="0"/>
                    </a:p>
                  </a:txBody>
                  <a:tcPr/>
                </a:tc>
              </a:tr>
              <a:tr h="370840">
                <a:tc>
                  <a:txBody>
                    <a:bodyPr/>
                    <a:lstStyle/>
                    <a:p>
                      <a:r>
                        <a:rPr lang="en-US" sz="1200" dirty="0" smtClean="0"/>
                        <a:t>ER Specimen Issues</a:t>
                      </a:r>
                      <a:endParaRPr lang="en-US" sz="1200" dirty="0"/>
                    </a:p>
                  </a:txBody>
                  <a:tcPr/>
                </a:tc>
                <a:tc>
                  <a:txBody>
                    <a:bodyPr/>
                    <a:lstStyle/>
                    <a:p>
                      <a:r>
                        <a:rPr lang="en-US" sz="1200" dirty="0" smtClean="0"/>
                        <a:t>In coordination with the Emergency Department reduce the number of RMPRO specimen</a:t>
                      </a:r>
                      <a:r>
                        <a:rPr lang="en-US" sz="1200" baseline="0" dirty="0" smtClean="0"/>
                        <a:t> errors (e.g. hemolysis, mislabels etc.)</a:t>
                      </a:r>
                      <a:endParaRPr lang="en-US" sz="1200" dirty="0"/>
                    </a:p>
                  </a:txBody>
                  <a:tcPr/>
                </a:tc>
                <a:tc>
                  <a:txBody>
                    <a:bodyPr/>
                    <a:lstStyle/>
                    <a:p>
                      <a:r>
                        <a:rPr lang="en-US" sz="1200" dirty="0" smtClean="0"/>
                        <a:t>S. </a:t>
                      </a:r>
                      <a:r>
                        <a:rPr lang="en-US" sz="1200" smtClean="0"/>
                        <a:t>Butch/K</a:t>
                      </a:r>
                      <a:r>
                        <a:rPr lang="en-US" sz="1200" dirty="0" smtClean="0"/>
                        <a:t>. Martin/T. Morrow</a:t>
                      </a:r>
                      <a:endParaRPr lang="en-US" sz="1200" dirty="0"/>
                    </a:p>
                  </a:txBody>
                  <a:tcPr/>
                </a:tc>
              </a:tr>
              <a:tr h="370840">
                <a:tc>
                  <a:txBody>
                    <a:bodyPr/>
                    <a:lstStyle/>
                    <a:p>
                      <a:r>
                        <a:rPr lang="en-US" sz="1200" dirty="0" smtClean="0"/>
                        <a:t>Pathology Handbook</a:t>
                      </a:r>
                      <a:endParaRPr lang="en-US" sz="1200" dirty="0"/>
                    </a:p>
                  </a:txBody>
                  <a:tcPr/>
                </a:tc>
                <a:tc>
                  <a:txBody>
                    <a:bodyPr/>
                    <a:lstStyle/>
                    <a:p>
                      <a:r>
                        <a:rPr lang="en-US" sz="1200" dirty="0" smtClean="0"/>
                        <a:t>Maintain and update the Pathology handbook</a:t>
                      </a:r>
                      <a:r>
                        <a:rPr lang="en-US" sz="1200" baseline="0" dirty="0" smtClean="0"/>
                        <a:t> to be a robust resource for our customers.</a:t>
                      </a:r>
                      <a:endParaRPr lang="en-US" sz="1200" dirty="0"/>
                    </a:p>
                  </a:txBody>
                  <a:tcPr/>
                </a:tc>
                <a:tc>
                  <a:txBody>
                    <a:bodyPr/>
                    <a:lstStyle/>
                    <a:p>
                      <a:r>
                        <a:rPr lang="en-US" sz="1200" dirty="0" smtClean="0"/>
                        <a:t>K. Davis</a:t>
                      </a:r>
                      <a:endParaRPr lang="en-US" sz="1200" dirty="0"/>
                    </a:p>
                  </a:txBody>
                  <a:tcPr/>
                </a:tc>
              </a:tr>
              <a:tr h="370840">
                <a:tc>
                  <a:txBody>
                    <a:bodyPr/>
                    <a:lstStyle/>
                    <a:p>
                      <a:endParaRPr lang="en-US" sz="1200" dirty="0"/>
                    </a:p>
                  </a:txBody>
                  <a:tcPr/>
                </a:tc>
                <a:tc>
                  <a:txBody>
                    <a:bodyPr/>
                    <a:lstStyle/>
                    <a:p>
                      <a:endParaRPr lang="en-US" sz="1200" dirty="0"/>
                    </a:p>
                  </a:txBody>
                  <a:tcPr/>
                </a:tc>
                <a:tc>
                  <a:txBody>
                    <a:bodyPr/>
                    <a:lstStyle/>
                    <a:p>
                      <a:endParaRPr lang="en-US" sz="1200" dirty="0"/>
                    </a:p>
                  </a:txBody>
                  <a:tcPr/>
                </a:tc>
              </a:tr>
            </a:tbl>
          </a:graphicData>
        </a:graphic>
      </p:graphicFrame>
      <p:sp>
        <p:nvSpPr>
          <p:cNvPr id="6" name="Title 1"/>
          <p:cNvSpPr>
            <a:spLocks noGrp="1"/>
          </p:cNvSpPr>
          <p:nvPr>
            <p:ph type="title"/>
          </p:nvPr>
        </p:nvSpPr>
        <p:spPr>
          <a:xfrm>
            <a:off x="304800" y="152400"/>
            <a:ext cx="6584950" cy="914400"/>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a:t>
            </a:r>
            <a:r>
              <a:rPr lang="en-US" sz="1400" b="1" dirty="0" smtClean="0">
                <a:solidFill>
                  <a:schemeClr val="accent2"/>
                </a:solidFill>
              </a:rPr>
              <a:t>Pathology-Current Projects</a:t>
            </a:r>
            <a:br>
              <a:rPr lang="en-US" sz="1400" b="1" dirty="0" smtClean="0">
                <a:solidFill>
                  <a:schemeClr val="accent2"/>
                </a:solidFill>
              </a:rPr>
            </a:br>
            <a:r>
              <a:rPr lang="en-US" sz="1400" b="1" dirty="0" smtClean="0">
                <a:solidFill>
                  <a:schemeClr val="accent2"/>
                </a:solidFill>
              </a:rPr>
              <a:t>**</a:t>
            </a:r>
            <a:r>
              <a:rPr lang="en-US" sz="1200" dirty="0" smtClean="0">
                <a:solidFill>
                  <a:schemeClr val="accent2"/>
                </a:solidFill>
              </a:rPr>
              <a:t>This is a highlight of projects ongoing in the CP labs.  This list is not meant to be all inclusive of every activity occurring in the department.</a:t>
            </a:r>
            <a:r>
              <a:rPr lang="en-US" sz="1200" u="sng" dirty="0">
                <a:solidFill>
                  <a:schemeClr val="accent2"/>
                </a:solidFill>
              </a:rPr>
              <a:t/>
            </a:r>
            <a:br>
              <a:rPr lang="en-US" sz="1200" u="sng" dirty="0">
                <a:solidFill>
                  <a:schemeClr val="accent2"/>
                </a:solidFill>
              </a:rPr>
            </a:br>
            <a:endParaRPr lang="en-US" sz="1200" dirty="0" smtClean="0"/>
          </a:p>
        </p:txBody>
      </p:sp>
    </p:spTree>
    <p:extLst>
      <p:ext uri="{BB962C8B-B14F-4D97-AF65-F5344CB8AC3E}">
        <p14:creationId xmlns:p14="http://schemas.microsoft.com/office/powerpoint/2010/main" val="3905381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5125" y="385763"/>
            <a:ext cx="6584950" cy="909637"/>
          </a:xfrm>
        </p:spPr>
        <p:txBody>
          <a:bodyPr/>
          <a:lstStyle/>
          <a:p>
            <a:r>
              <a:rPr lang="en-US" sz="1600" b="1" dirty="0">
                <a:solidFill>
                  <a:schemeClr val="accent2"/>
                </a:solidFill>
              </a:rPr>
              <a:t>Clinical Pathology Financials</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6553200"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68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11950</TotalTime>
  <Words>1730</Words>
  <Application>Microsoft Office PowerPoint</Application>
  <PresentationFormat>Custom</PresentationFormat>
  <Paragraphs>94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Clinical Pathology Patient Care Quality  Blood Bank</vt:lpstr>
      <vt:lpstr>Clinical Pathology Patient Care Quality  Chemistry</vt:lpstr>
      <vt:lpstr>  Clinical Pathology Patient Care Quality Hematology &amp; Phlebotomy   </vt:lpstr>
      <vt:lpstr>Clinical Pathology Patient Care Quality  Microbiology</vt:lpstr>
      <vt:lpstr>  Clinical Pathology Patient Care Quality Point of Care  </vt:lpstr>
      <vt:lpstr>CP QA Meeting Highlight Molecular Diagnostics </vt:lpstr>
      <vt:lpstr>  Clinical Pathology-Current Projects **This is a highlight of projects ongoing in the CP labs.  This list is not meant to be all inclusive of every activity occurring in the department. </vt:lpstr>
      <vt:lpstr>Clinical Pathology Financials</vt:lpstr>
      <vt:lpstr>PowerPoint Presentation</vt:lpstr>
      <vt:lpstr>PowerPoint Presentation</vt:lpstr>
    </vt:vector>
  </TitlesOfParts>
  <Company>University of Michigan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Michigan</dc:creator>
  <cp:lastModifiedBy>Martin, Kristina</cp:lastModifiedBy>
  <cp:revision>728</cp:revision>
  <cp:lastPrinted>2014-03-28T16:34:06Z</cp:lastPrinted>
  <dcterms:created xsi:type="dcterms:W3CDTF">2008-09-25T21:02:44Z</dcterms:created>
  <dcterms:modified xsi:type="dcterms:W3CDTF">2014-03-31T14:41:28Z</dcterms:modified>
</cp:coreProperties>
</file>